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1" r:id="rId3"/>
    <p:sldId id="342" r:id="rId4"/>
    <p:sldId id="335" r:id="rId5"/>
    <p:sldId id="340" r:id="rId6"/>
    <p:sldId id="339" r:id="rId7"/>
    <p:sldId id="338" r:id="rId8"/>
    <p:sldId id="337" r:id="rId9"/>
    <p:sldId id="336" r:id="rId10"/>
    <p:sldId id="332" r:id="rId11"/>
    <p:sldId id="334" r:id="rId12"/>
    <p:sldId id="333" r:id="rId13"/>
    <p:sldId id="331" r:id="rId14"/>
    <p:sldId id="329" r:id="rId15"/>
    <p:sldId id="294" r:id="rId16"/>
    <p:sldId id="295" r:id="rId17"/>
    <p:sldId id="296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256" r:id="rId26"/>
    <p:sldId id="387" r:id="rId27"/>
    <p:sldId id="388" r:id="rId28"/>
    <p:sldId id="389" r:id="rId29"/>
    <p:sldId id="391" r:id="rId30"/>
    <p:sldId id="392" r:id="rId31"/>
    <p:sldId id="390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310" r:id="rId50"/>
    <p:sldId id="410" r:id="rId51"/>
    <p:sldId id="25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53EF"/>
    <a:srgbClr val="8562EE"/>
    <a:srgbClr val="5B85EC"/>
    <a:srgbClr val="957CF0"/>
    <a:srgbClr val="00C6D0"/>
    <a:srgbClr val="FA3398"/>
    <a:srgbClr val="6D76ED"/>
    <a:srgbClr val="FDF0ED"/>
    <a:srgbClr val="FC74B8"/>
    <a:srgbClr val="2E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B3AEB-23D8-48B9-9D21-DB5B3F3983BB}" type="doc">
      <dgm:prSet loTypeId="urn:microsoft.com/office/officeart/2005/8/layout/pList2" loCatId="list" qsTypeId="urn:microsoft.com/office/officeart/2005/8/quickstyle/simple2" qsCatId="simple" csTypeId="urn:microsoft.com/office/officeart/2005/8/colors/accent6_5" csCatId="accent6" phldr="1"/>
      <dgm:spPr/>
      <dgm:t>
        <a:bodyPr/>
        <a:lstStyle/>
        <a:p>
          <a:endParaRPr lang="es-PE"/>
        </a:p>
      </dgm:t>
    </dgm:pt>
    <dgm:pt modelId="{5E997B54-35F5-4034-8C29-501BCD13CEAE}">
      <dgm:prSet custT="1"/>
      <dgm:spPr/>
      <dgm:t>
        <a:bodyPr/>
        <a:lstStyle/>
        <a:p>
          <a:pPr algn="l"/>
          <a:r>
            <a:rPr lang="es-MX" sz="1200" b="1" dirty="0">
              <a:latin typeface="Poppins" panose="00000500000000000000" pitchFamily="2" charset="0"/>
              <a:cs typeface="Poppins" panose="00000500000000000000" pitchFamily="2" charset="0"/>
            </a:rPr>
            <a:t>Crecimiento de las ventas globales de e-commerce: </a:t>
          </a:r>
          <a:r>
            <a:rPr lang="es-MX" sz="1200" dirty="0">
              <a:latin typeface="Poppins" panose="00000500000000000000" pitchFamily="2" charset="0"/>
              <a:cs typeface="Poppins" panose="00000500000000000000" pitchFamily="2" charset="0"/>
            </a:rPr>
            <a:t>$4.9 billones en 2021, estimado a $7.4 billones para 2025 (eMarketer).
Impulso por la penetración de internet, dispositivos móviles y cambios en hábitos de consumo post-pandemia</a:t>
          </a:r>
          <a:r>
            <a:rPr lang="es-MX" sz="1200" dirty="0"/>
            <a:t>.
</a:t>
          </a:r>
          <a:endParaRPr lang="es-PE" sz="1200" dirty="0"/>
        </a:p>
      </dgm:t>
    </dgm:pt>
    <dgm:pt modelId="{2E81D4FA-B465-41C4-8466-7B021AD322DA}" type="parTrans" cxnId="{33F9E6EB-DEB2-47BB-9035-707365D85978}">
      <dgm:prSet/>
      <dgm:spPr/>
      <dgm:t>
        <a:bodyPr/>
        <a:lstStyle/>
        <a:p>
          <a:endParaRPr lang="es-PE"/>
        </a:p>
      </dgm:t>
    </dgm:pt>
    <dgm:pt modelId="{35B1E6C5-4FCA-4814-A413-5C0528C988E2}" type="sibTrans" cxnId="{33F9E6EB-DEB2-47BB-9035-707365D85978}">
      <dgm:prSet/>
      <dgm:spPr/>
      <dgm:t>
        <a:bodyPr/>
        <a:lstStyle/>
        <a:p>
          <a:endParaRPr lang="es-PE"/>
        </a:p>
      </dgm:t>
    </dgm:pt>
    <dgm:pt modelId="{42837E28-F231-4761-93F4-7D9C9B28A306}">
      <dgm:prSet custT="1"/>
      <dgm:spPr/>
      <dgm:t>
        <a:bodyPr/>
        <a:lstStyle/>
        <a:p>
          <a:pPr algn="l"/>
          <a:r>
            <a:rPr lang="es-MX" sz="1200" b="1" dirty="0">
              <a:latin typeface="Poppins" panose="00000500000000000000" pitchFamily="2" charset="0"/>
              <a:cs typeface="Poppins" panose="00000500000000000000" pitchFamily="2" charset="0"/>
            </a:rPr>
            <a:t>América Latina: </a:t>
          </a:r>
          <a:r>
            <a:rPr lang="es-MX" sz="1200" dirty="0">
              <a:latin typeface="Poppins" panose="00000500000000000000" pitchFamily="2" charset="0"/>
              <a:cs typeface="Poppins" panose="00000500000000000000" pitchFamily="2" charset="0"/>
            </a:rPr>
            <a:t>37% de crecimiento en 2020 ($85 mil millones) (EBANX).
</a:t>
          </a:r>
          <a:r>
            <a:rPr lang="es-MX" sz="1200" b="1" dirty="0">
              <a:latin typeface="Poppins" panose="00000500000000000000" pitchFamily="2" charset="0"/>
              <a:cs typeface="Poppins" panose="00000500000000000000" pitchFamily="2" charset="0"/>
            </a:rPr>
            <a:t>Perú: </a:t>
          </a:r>
          <a:r>
            <a:rPr lang="es-MX" sz="1200" dirty="0">
              <a:latin typeface="Poppins" panose="00000500000000000000" pitchFamily="2" charset="0"/>
              <a:cs typeface="Poppins" panose="00000500000000000000" pitchFamily="2" charset="0"/>
            </a:rPr>
            <a:t>50% de crecimiento en 2020 ($6 mil millones) (CAPECE)</a:t>
          </a:r>
          <a:endParaRPr lang="es-PE" sz="12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9F137F3-0E62-4FA9-ABD2-1B0D0D08226B}" type="parTrans" cxnId="{BBA21BFC-A207-4DD7-87F1-1E154B709DD1}">
      <dgm:prSet/>
      <dgm:spPr/>
      <dgm:t>
        <a:bodyPr/>
        <a:lstStyle/>
        <a:p>
          <a:endParaRPr lang="es-PE"/>
        </a:p>
      </dgm:t>
    </dgm:pt>
    <dgm:pt modelId="{7F0D6E78-D369-458D-86A7-D9CF61568D54}" type="sibTrans" cxnId="{BBA21BFC-A207-4DD7-87F1-1E154B709DD1}">
      <dgm:prSet/>
      <dgm:spPr/>
      <dgm:t>
        <a:bodyPr/>
        <a:lstStyle/>
        <a:p>
          <a:endParaRPr lang="es-PE"/>
        </a:p>
      </dgm:t>
    </dgm:pt>
    <dgm:pt modelId="{3BE1BDF5-7EA9-4559-930C-27724B1287F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100" b="1" dirty="0">
              <a:latin typeface="Poppins" panose="00000500000000000000" pitchFamily="2" charset="0"/>
              <a:cs typeface="Poppins" panose="00000500000000000000" pitchFamily="2" charset="0"/>
            </a:rPr>
            <a:t>Desafío: </a:t>
          </a:r>
          <a:r>
            <a:rPr lang="es-MX" sz="1100" dirty="0">
              <a:latin typeface="Poppins" panose="00000500000000000000" pitchFamily="2" charset="0"/>
              <a:cs typeface="Poppins" panose="00000500000000000000" pitchFamily="2" charset="0"/>
            </a:rPr>
            <a:t>Transición de una floristería tradicional al mundo digital.
</a:t>
          </a:r>
          <a:r>
            <a:rPr lang="es-MX" sz="1100" b="1" dirty="0">
              <a:latin typeface="Poppins" panose="00000500000000000000" pitchFamily="2" charset="0"/>
              <a:cs typeface="Poppins" panose="00000500000000000000" pitchFamily="2" charset="0"/>
            </a:rPr>
            <a:t>Pregunta del Proyecto: </a:t>
          </a:r>
          <a:r>
            <a:rPr lang="es-MX" sz="1100" dirty="0">
              <a:latin typeface="Poppins" panose="00000500000000000000" pitchFamily="2" charset="0"/>
              <a:cs typeface="Poppins" panose="00000500000000000000" pitchFamily="2" charset="0"/>
            </a:rPr>
            <a:t>¿Cómo puede un sistema de comercio digital mejorar las operaciones y ampliar el alcance?
</a:t>
          </a:r>
          <a:r>
            <a:rPr lang="es-MX" sz="1100" b="1" dirty="0">
              <a:latin typeface="Poppins" panose="00000500000000000000" pitchFamily="2" charset="0"/>
              <a:cs typeface="Poppins" panose="00000500000000000000" pitchFamily="2" charset="0"/>
            </a:rPr>
            <a:t>Hipótesis: </a:t>
          </a:r>
          <a:r>
            <a:rPr lang="es-MX" sz="1100" dirty="0">
              <a:latin typeface="Poppins" panose="00000500000000000000" pitchFamily="2" charset="0"/>
              <a:cs typeface="Poppins" panose="00000500000000000000" pitchFamily="2" charset="0"/>
            </a:rPr>
            <a:t>La implementación de un sistema de comercio digital incrementará las ventas.</a:t>
          </a:r>
          <a:endParaRPr lang="es-PE" sz="11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F30308-31D2-49BE-BCA4-D677B1CA29EB}" type="parTrans" cxnId="{9C0C78E2-CC6F-4E78-971A-4E4705890918}">
      <dgm:prSet/>
      <dgm:spPr/>
      <dgm:t>
        <a:bodyPr/>
        <a:lstStyle/>
        <a:p>
          <a:endParaRPr lang="es-PE"/>
        </a:p>
      </dgm:t>
    </dgm:pt>
    <dgm:pt modelId="{D44BF59C-2280-402B-AE74-B6E375D01E8E}" type="sibTrans" cxnId="{9C0C78E2-CC6F-4E78-971A-4E4705890918}">
      <dgm:prSet/>
      <dgm:spPr/>
      <dgm:t>
        <a:bodyPr/>
        <a:lstStyle/>
        <a:p>
          <a:endParaRPr lang="es-PE"/>
        </a:p>
      </dgm:t>
    </dgm:pt>
    <dgm:pt modelId="{2750A026-7427-4BD6-9A02-4AE13EB27181}" type="pres">
      <dgm:prSet presAssocID="{FCAB3AEB-23D8-48B9-9D21-DB5B3F3983BB}" presName="Name0" presStyleCnt="0">
        <dgm:presLayoutVars>
          <dgm:dir/>
          <dgm:resizeHandles val="exact"/>
        </dgm:presLayoutVars>
      </dgm:prSet>
      <dgm:spPr/>
    </dgm:pt>
    <dgm:pt modelId="{A2A3A92A-EFF4-41E6-ABF0-1772F2511934}" type="pres">
      <dgm:prSet presAssocID="{FCAB3AEB-23D8-48B9-9D21-DB5B3F3983BB}" presName="bkgdShp" presStyleLbl="alignAccFollowNode1" presStyleIdx="0" presStyleCnt="1" custLinFactNeighborY="-453"/>
      <dgm:spPr/>
    </dgm:pt>
    <dgm:pt modelId="{E9A0EA2F-07C2-40AC-92EF-D6775D30242F}" type="pres">
      <dgm:prSet presAssocID="{FCAB3AEB-23D8-48B9-9D21-DB5B3F3983BB}" presName="linComp" presStyleCnt="0"/>
      <dgm:spPr/>
    </dgm:pt>
    <dgm:pt modelId="{6D252314-316D-41E4-BC87-CAC04A20BBBD}" type="pres">
      <dgm:prSet presAssocID="{5E997B54-35F5-4034-8C29-501BCD13CEAE}" presName="compNode" presStyleCnt="0"/>
      <dgm:spPr/>
    </dgm:pt>
    <dgm:pt modelId="{D0FEFABB-E508-4F9D-AC97-9E4FFBDAD186}" type="pres">
      <dgm:prSet presAssocID="{5E997B54-35F5-4034-8C29-501BCD13CEAE}" presName="node" presStyleLbl="node1" presStyleIdx="0" presStyleCnt="3">
        <dgm:presLayoutVars>
          <dgm:bulletEnabled val="1"/>
        </dgm:presLayoutVars>
      </dgm:prSet>
      <dgm:spPr/>
    </dgm:pt>
    <dgm:pt modelId="{7EA37FFC-7DA1-4C44-81CC-71C7D11BF902}" type="pres">
      <dgm:prSet presAssocID="{5E997B54-35F5-4034-8C29-501BCD13CEAE}" presName="invisiNode" presStyleLbl="node1" presStyleIdx="0" presStyleCnt="3"/>
      <dgm:spPr/>
    </dgm:pt>
    <dgm:pt modelId="{7291D7B5-5F32-4E51-AA6E-5566E4F175E2}" type="pres">
      <dgm:prSet presAssocID="{5E997B54-35F5-4034-8C29-501BCD13CEAE}" presName="imagNode" presStyleLbl="fgImgPlace1" presStyleIdx="0" presStyleCnt="3"/>
      <dgm:spPr/>
    </dgm:pt>
    <dgm:pt modelId="{22EB48DA-8CBB-4B3B-BD0C-C26A98379163}" type="pres">
      <dgm:prSet presAssocID="{35B1E6C5-4FCA-4814-A413-5C0528C988E2}" presName="sibTrans" presStyleLbl="sibTrans2D1" presStyleIdx="0" presStyleCnt="0"/>
      <dgm:spPr/>
    </dgm:pt>
    <dgm:pt modelId="{7312D8E7-186B-40F6-BCCC-81B7ACDC5A8C}" type="pres">
      <dgm:prSet presAssocID="{42837E28-F231-4761-93F4-7D9C9B28A306}" presName="compNode" presStyleCnt="0"/>
      <dgm:spPr/>
    </dgm:pt>
    <dgm:pt modelId="{E4553D73-07C6-4072-933E-4FCE4B8C52E7}" type="pres">
      <dgm:prSet presAssocID="{42837E28-F231-4761-93F4-7D9C9B28A306}" presName="node" presStyleLbl="node1" presStyleIdx="1" presStyleCnt="3">
        <dgm:presLayoutVars>
          <dgm:bulletEnabled val="1"/>
        </dgm:presLayoutVars>
      </dgm:prSet>
      <dgm:spPr/>
    </dgm:pt>
    <dgm:pt modelId="{53AC6D44-F5DE-4A15-AB55-9C40C2964243}" type="pres">
      <dgm:prSet presAssocID="{42837E28-F231-4761-93F4-7D9C9B28A306}" presName="invisiNode" presStyleLbl="node1" presStyleIdx="1" presStyleCnt="3"/>
      <dgm:spPr/>
    </dgm:pt>
    <dgm:pt modelId="{95E90415-0BEE-40F4-8FBA-6602C3B67283}" type="pres">
      <dgm:prSet presAssocID="{42837E28-F231-4761-93F4-7D9C9B28A306}" presName="imagNode" presStyleLbl="fgImgPlace1" presStyleIdx="1" presStyleCnt="3"/>
      <dgm:spPr/>
    </dgm:pt>
    <dgm:pt modelId="{E0BA7B82-AAF0-4648-A9BE-3191FA29B75B}" type="pres">
      <dgm:prSet presAssocID="{7F0D6E78-D369-458D-86A7-D9CF61568D54}" presName="sibTrans" presStyleLbl="sibTrans2D1" presStyleIdx="0" presStyleCnt="0"/>
      <dgm:spPr/>
    </dgm:pt>
    <dgm:pt modelId="{78D20242-719B-4836-8CDC-DC2C3E3EEB58}" type="pres">
      <dgm:prSet presAssocID="{3BE1BDF5-7EA9-4559-930C-27724B1287F8}" presName="compNode" presStyleCnt="0"/>
      <dgm:spPr/>
    </dgm:pt>
    <dgm:pt modelId="{83FF7B85-EE48-437A-A5E7-EBEB193B934D}" type="pres">
      <dgm:prSet presAssocID="{3BE1BDF5-7EA9-4559-930C-27724B1287F8}" presName="node" presStyleLbl="node1" presStyleIdx="2" presStyleCnt="3">
        <dgm:presLayoutVars>
          <dgm:bulletEnabled val="1"/>
        </dgm:presLayoutVars>
      </dgm:prSet>
      <dgm:spPr/>
    </dgm:pt>
    <dgm:pt modelId="{F0A4D51E-6F38-46DE-A8B2-D5D1429C82C2}" type="pres">
      <dgm:prSet presAssocID="{3BE1BDF5-7EA9-4559-930C-27724B1287F8}" presName="invisiNode" presStyleLbl="node1" presStyleIdx="2" presStyleCnt="3"/>
      <dgm:spPr/>
    </dgm:pt>
    <dgm:pt modelId="{08839089-F139-4041-B5CD-1A6B4E98599E}" type="pres">
      <dgm:prSet presAssocID="{3BE1BDF5-7EA9-4559-930C-27724B1287F8}" presName="imagNode" presStyleLbl="fgImgPlace1" presStyleIdx="2" presStyleCnt="3"/>
      <dgm:spPr/>
    </dgm:pt>
  </dgm:ptLst>
  <dgm:cxnLst>
    <dgm:cxn modelId="{68C6A07B-2C7C-4302-8652-20D69A63EC40}" type="presOf" srcId="{35B1E6C5-4FCA-4814-A413-5C0528C988E2}" destId="{22EB48DA-8CBB-4B3B-BD0C-C26A98379163}" srcOrd="0" destOrd="0" presId="urn:microsoft.com/office/officeart/2005/8/layout/pList2"/>
    <dgm:cxn modelId="{B519D58F-8C90-45D9-8F0D-F7F492086D9E}" type="presOf" srcId="{42837E28-F231-4761-93F4-7D9C9B28A306}" destId="{E4553D73-07C6-4072-933E-4FCE4B8C52E7}" srcOrd="0" destOrd="0" presId="urn:microsoft.com/office/officeart/2005/8/layout/pList2"/>
    <dgm:cxn modelId="{960EF58F-5EE1-4089-9F0F-5823C3F39545}" type="presOf" srcId="{FCAB3AEB-23D8-48B9-9D21-DB5B3F3983BB}" destId="{2750A026-7427-4BD6-9A02-4AE13EB27181}" srcOrd="0" destOrd="0" presId="urn:microsoft.com/office/officeart/2005/8/layout/pList2"/>
    <dgm:cxn modelId="{8DC303CD-19CF-43BF-BFD1-2E7DEEE69111}" type="presOf" srcId="{3BE1BDF5-7EA9-4559-930C-27724B1287F8}" destId="{83FF7B85-EE48-437A-A5E7-EBEB193B934D}" srcOrd="0" destOrd="0" presId="urn:microsoft.com/office/officeart/2005/8/layout/pList2"/>
    <dgm:cxn modelId="{9C0C78E2-CC6F-4E78-971A-4E4705890918}" srcId="{FCAB3AEB-23D8-48B9-9D21-DB5B3F3983BB}" destId="{3BE1BDF5-7EA9-4559-930C-27724B1287F8}" srcOrd="2" destOrd="0" parTransId="{B3F30308-31D2-49BE-BCA4-D677B1CA29EB}" sibTransId="{D44BF59C-2280-402B-AE74-B6E375D01E8E}"/>
    <dgm:cxn modelId="{33F9E6EB-DEB2-47BB-9035-707365D85978}" srcId="{FCAB3AEB-23D8-48B9-9D21-DB5B3F3983BB}" destId="{5E997B54-35F5-4034-8C29-501BCD13CEAE}" srcOrd="0" destOrd="0" parTransId="{2E81D4FA-B465-41C4-8466-7B021AD322DA}" sibTransId="{35B1E6C5-4FCA-4814-A413-5C0528C988E2}"/>
    <dgm:cxn modelId="{BDFE46F4-92EE-40F2-B4BE-755FCA2D08A8}" type="presOf" srcId="{5E997B54-35F5-4034-8C29-501BCD13CEAE}" destId="{D0FEFABB-E508-4F9D-AC97-9E4FFBDAD186}" srcOrd="0" destOrd="0" presId="urn:microsoft.com/office/officeart/2005/8/layout/pList2"/>
    <dgm:cxn modelId="{BBA21BFC-A207-4DD7-87F1-1E154B709DD1}" srcId="{FCAB3AEB-23D8-48B9-9D21-DB5B3F3983BB}" destId="{42837E28-F231-4761-93F4-7D9C9B28A306}" srcOrd="1" destOrd="0" parTransId="{D9F137F3-0E62-4FA9-ABD2-1B0D0D08226B}" sibTransId="{7F0D6E78-D369-458D-86A7-D9CF61568D54}"/>
    <dgm:cxn modelId="{B96077FE-5BB2-412B-8552-F7EBD546B3EC}" type="presOf" srcId="{7F0D6E78-D369-458D-86A7-D9CF61568D54}" destId="{E0BA7B82-AAF0-4648-A9BE-3191FA29B75B}" srcOrd="0" destOrd="0" presId="urn:microsoft.com/office/officeart/2005/8/layout/pList2"/>
    <dgm:cxn modelId="{DEF2E8B2-5D8D-41F8-A857-77F64539877E}" type="presParOf" srcId="{2750A026-7427-4BD6-9A02-4AE13EB27181}" destId="{A2A3A92A-EFF4-41E6-ABF0-1772F2511934}" srcOrd="0" destOrd="0" presId="urn:microsoft.com/office/officeart/2005/8/layout/pList2"/>
    <dgm:cxn modelId="{B8034F44-4015-458D-A1D1-F7CB190F76E7}" type="presParOf" srcId="{2750A026-7427-4BD6-9A02-4AE13EB27181}" destId="{E9A0EA2F-07C2-40AC-92EF-D6775D30242F}" srcOrd="1" destOrd="0" presId="urn:microsoft.com/office/officeart/2005/8/layout/pList2"/>
    <dgm:cxn modelId="{861731A7-8AE6-4575-B818-4297CE32AD47}" type="presParOf" srcId="{E9A0EA2F-07C2-40AC-92EF-D6775D30242F}" destId="{6D252314-316D-41E4-BC87-CAC04A20BBBD}" srcOrd="0" destOrd="0" presId="urn:microsoft.com/office/officeart/2005/8/layout/pList2"/>
    <dgm:cxn modelId="{12829B5A-179E-4278-BC1C-A860AC27F41F}" type="presParOf" srcId="{6D252314-316D-41E4-BC87-CAC04A20BBBD}" destId="{D0FEFABB-E508-4F9D-AC97-9E4FFBDAD186}" srcOrd="0" destOrd="0" presId="urn:microsoft.com/office/officeart/2005/8/layout/pList2"/>
    <dgm:cxn modelId="{CAE7C8DF-6948-439A-AC28-68F918C13030}" type="presParOf" srcId="{6D252314-316D-41E4-BC87-CAC04A20BBBD}" destId="{7EA37FFC-7DA1-4C44-81CC-71C7D11BF902}" srcOrd="1" destOrd="0" presId="urn:microsoft.com/office/officeart/2005/8/layout/pList2"/>
    <dgm:cxn modelId="{15E28EFE-92CF-4273-8563-B429492C2CFC}" type="presParOf" srcId="{6D252314-316D-41E4-BC87-CAC04A20BBBD}" destId="{7291D7B5-5F32-4E51-AA6E-5566E4F175E2}" srcOrd="2" destOrd="0" presId="urn:microsoft.com/office/officeart/2005/8/layout/pList2"/>
    <dgm:cxn modelId="{1A1817BC-3C28-4E5C-A51E-56FA769FBC28}" type="presParOf" srcId="{E9A0EA2F-07C2-40AC-92EF-D6775D30242F}" destId="{22EB48DA-8CBB-4B3B-BD0C-C26A98379163}" srcOrd="1" destOrd="0" presId="urn:microsoft.com/office/officeart/2005/8/layout/pList2"/>
    <dgm:cxn modelId="{9CCDF2E6-46ED-4DFC-A27E-9ED0F5B4E547}" type="presParOf" srcId="{E9A0EA2F-07C2-40AC-92EF-D6775D30242F}" destId="{7312D8E7-186B-40F6-BCCC-81B7ACDC5A8C}" srcOrd="2" destOrd="0" presId="urn:microsoft.com/office/officeart/2005/8/layout/pList2"/>
    <dgm:cxn modelId="{C3606BE6-6D9B-4CA1-8B44-1748F30F43BB}" type="presParOf" srcId="{7312D8E7-186B-40F6-BCCC-81B7ACDC5A8C}" destId="{E4553D73-07C6-4072-933E-4FCE4B8C52E7}" srcOrd="0" destOrd="0" presId="urn:microsoft.com/office/officeart/2005/8/layout/pList2"/>
    <dgm:cxn modelId="{7545EFEB-0D2A-4C67-921C-5BD4FDA5C1F3}" type="presParOf" srcId="{7312D8E7-186B-40F6-BCCC-81B7ACDC5A8C}" destId="{53AC6D44-F5DE-4A15-AB55-9C40C2964243}" srcOrd="1" destOrd="0" presId="urn:microsoft.com/office/officeart/2005/8/layout/pList2"/>
    <dgm:cxn modelId="{899C2C2A-9B69-4148-B91F-5E5F7348543A}" type="presParOf" srcId="{7312D8E7-186B-40F6-BCCC-81B7ACDC5A8C}" destId="{95E90415-0BEE-40F4-8FBA-6602C3B67283}" srcOrd="2" destOrd="0" presId="urn:microsoft.com/office/officeart/2005/8/layout/pList2"/>
    <dgm:cxn modelId="{478C0CFC-8154-4157-A5A0-A0C8BFFF3FC5}" type="presParOf" srcId="{E9A0EA2F-07C2-40AC-92EF-D6775D30242F}" destId="{E0BA7B82-AAF0-4648-A9BE-3191FA29B75B}" srcOrd="3" destOrd="0" presId="urn:microsoft.com/office/officeart/2005/8/layout/pList2"/>
    <dgm:cxn modelId="{B6C14978-9CBF-4DB2-B257-7AFE19D88500}" type="presParOf" srcId="{E9A0EA2F-07C2-40AC-92EF-D6775D30242F}" destId="{78D20242-719B-4836-8CDC-DC2C3E3EEB58}" srcOrd="4" destOrd="0" presId="urn:microsoft.com/office/officeart/2005/8/layout/pList2"/>
    <dgm:cxn modelId="{77D2A81E-ACD2-4074-9B97-4079F50E6449}" type="presParOf" srcId="{78D20242-719B-4836-8CDC-DC2C3E3EEB58}" destId="{83FF7B85-EE48-437A-A5E7-EBEB193B934D}" srcOrd="0" destOrd="0" presId="urn:microsoft.com/office/officeart/2005/8/layout/pList2"/>
    <dgm:cxn modelId="{615C22C6-764E-429C-A5D1-748EACDC0373}" type="presParOf" srcId="{78D20242-719B-4836-8CDC-DC2C3E3EEB58}" destId="{F0A4D51E-6F38-46DE-A8B2-D5D1429C82C2}" srcOrd="1" destOrd="0" presId="urn:microsoft.com/office/officeart/2005/8/layout/pList2"/>
    <dgm:cxn modelId="{9D6F7873-3926-4840-BBDE-5D1A32847EB1}" type="presParOf" srcId="{78D20242-719B-4836-8CDC-DC2C3E3EEB58}" destId="{08839089-F139-4041-B5CD-1A6B4E98599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0141E-C22D-4406-9441-B0B5200661D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91B2ED7C-3C10-4395-AD66-3EA87B0D22B4}">
      <dgm:prSet phldrT="[Texto]" custT="1"/>
      <dgm:spPr>
        <a:solidFill>
          <a:srgbClr val="9853EF"/>
        </a:solidFill>
        <a:ln>
          <a:solidFill>
            <a:srgbClr val="9853EF"/>
          </a:solidFill>
        </a:ln>
      </dgm:spPr>
      <dgm:t>
        <a:bodyPr/>
        <a:lstStyle/>
        <a:p>
          <a:r>
            <a:rPr lang="es-MX" sz="2400" dirty="0">
              <a:latin typeface="Tw Cen MT" panose="020B0602020104020603" pitchFamily="34" charset="0"/>
            </a:rPr>
            <a:t>El sistema propuesto ofrece una solución integral de comercio electrónico que transformará la operación tradicional de "El y Ella Detalles" en un negocio digital moderno.</a:t>
          </a:r>
          <a:endParaRPr lang="es-PE" sz="2400" dirty="0">
            <a:latin typeface="Tw Cen MT" panose="020B0602020104020603" pitchFamily="34" charset="0"/>
          </a:endParaRPr>
        </a:p>
      </dgm:t>
    </dgm:pt>
    <dgm:pt modelId="{6E1F34EE-DD9A-4535-BFFF-8F161AA9D0CB}" type="parTrans" cxnId="{A3D049B9-40C0-43E1-B28F-A452176D255C}">
      <dgm:prSet/>
      <dgm:spPr/>
      <dgm:t>
        <a:bodyPr/>
        <a:lstStyle/>
        <a:p>
          <a:endParaRPr lang="es-PE"/>
        </a:p>
      </dgm:t>
    </dgm:pt>
    <dgm:pt modelId="{FCD402DD-6B83-435A-9963-25461D5435E0}" type="sibTrans" cxnId="{A3D049B9-40C0-43E1-B28F-A452176D255C}">
      <dgm:prSet/>
      <dgm:spPr/>
      <dgm:t>
        <a:bodyPr/>
        <a:lstStyle/>
        <a:p>
          <a:endParaRPr lang="es-PE"/>
        </a:p>
      </dgm:t>
    </dgm:pt>
    <dgm:pt modelId="{DE7EF2C0-A4E0-46E1-8441-A69353F88BED}">
      <dgm:prSet phldrT="[Texto]" custT="1"/>
      <dgm:spPr>
        <a:solidFill>
          <a:srgbClr val="5B85EC"/>
        </a:solidFill>
        <a:ln>
          <a:solidFill>
            <a:srgbClr val="5B85EC"/>
          </a:solidFill>
        </a:ln>
      </dgm:spPr>
      <dgm:t>
        <a:bodyPr/>
        <a:lstStyle/>
        <a:p>
          <a:r>
            <a:rPr lang="es-MX" sz="2400" dirty="0">
              <a:latin typeface="Tw Cen MT" panose="020B0602020104020603" pitchFamily="34" charset="0"/>
            </a:rPr>
            <a:t>El sistema incluye funcionalidades esenciales como gestión de usuarios, catálogo de productos, carrito de compras, procesamiento de pedidos y gestión de inventario</a:t>
          </a:r>
          <a:endParaRPr lang="es-PE" sz="2400" dirty="0">
            <a:latin typeface="Tw Cen MT" panose="020B0602020104020603" pitchFamily="34" charset="0"/>
          </a:endParaRPr>
        </a:p>
      </dgm:t>
    </dgm:pt>
    <dgm:pt modelId="{B5DE6292-1221-4020-AE8A-E85D451F9147}" type="parTrans" cxnId="{43A9FFF5-2C09-49B7-A59F-A935969D7E4D}">
      <dgm:prSet/>
      <dgm:spPr/>
      <dgm:t>
        <a:bodyPr/>
        <a:lstStyle/>
        <a:p>
          <a:endParaRPr lang="es-PE"/>
        </a:p>
      </dgm:t>
    </dgm:pt>
    <dgm:pt modelId="{38F6102C-DCA3-43B7-A5A4-A69232946F31}" type="sibTrans" cxnId="{43A9FFF5-2C09-49B7-A59F-A935969D7E4D}">
      <dgm:prSet/>
      <dgm:spPr/>
      <dgm:t>
        <a:bodyPr/>
        <a:lstStyle/>
        <a:p>
          <a:endParaRPr lang="es-PE"/>
        </a:p>
      </dgm:t>
    </dgm:pt>
    <dgm:pt modelId="{0120F590-5117-4387-9A7B-C17C89E59CE4}">
      <dgm:prSet custT="1"/>
      <dgm:spPr>
        <a:solidFill>
          <a:srgbClr val="957CF0"/>
        </a:solidFill>
        <a:ln>
          <a:solidFill>
            <a:srgbClr val="957CF0"/>
          </a:solidFill>
        </a:ln>
      </dgm:spPr>
      <dgm:t>
        <a:bodyPr/>
        <a:lstStyle/>
        <a:p>
          <a:r>
            <a:rPr lang="es-MX" sz="2400" dirty="0">
              <a:latin typeface="Tw Cen MT" panose="020B0602020104020603" pitchFamily="34" charset="0"/>
            </a:rPr>
            <a:t>El diagrama de procesos ilustra un flujo de compra intuitivo y eficiente, desde la selección de productos hasta la entrega y seguimiento </a:t>
          </a:r>
          <a:r>
            <a:rPr lang="es-MX" sz="2400" dirty="0" err="1">
              <a:latin typeface="Tw Cen MT" panose="020B0602020104020603" pitchFamily="34" charset="0"/>
            </a:rPr>
            <a:t>post-venta</a:t>
          </a:r>
          <a:r>
            <a:rPr lang="es-MX" sz="2400" dirty="0">
              <a:latin typeface="Tw Cen MT" panose="020B0602020104020603" pitchFamily="34" charset="0"/>
            </a:rPr>
            <a:t>.</a:t>
          </a:r>
          <a:endParaRPr lang="es-PE" sz="2400" dirty="0">
            <a:latin typeface="Tw Cen MT" panose="020B0602020104020603" pitchFamily="34" charset="0"/>
          </a:endParaRPr>
        </a:p>
      </dgm:t>
    </dgm:pt>
    <dgm:pt modelId="{9514E3CD-F4FC-4AEE-B7AA-FEA7BA587A08}" type="parTrans" cxnId="{E9849AE7-6261-4034-B243-0AB765D7938B}">
      <dgm:prSet/>
      <dgm:spPr/>
      <dgm:t>
        <a:bodyPr/>
        <a:lstStyle/>
        <a:p>
          <a:endParaRPr lang="es-PE"/>
        </a:p>
      </dgm:t>
    </dgm:pt>
    <dgm:pt modelId="{47BF625A-4023-47B1-B89E-C1EFA18F2E6A}" type="sibTrans" cxnId="{E9849AE7-6261-4034-B243-0AB765D7938B}">
      <dgm:prSet/>
      <dgm:spPr/>
      <dgm:t>
        <a:bodyPr/>
        <a:lstStyle/>
        <a:p>
          <a:endParaRPr lang="es-PE"/>
        </a:p>
      </dgm:t>
    </dgm:pt>
    <dgm:pt modelId="{9B54D705-3EE7-40B8-8F95-A5872A447E3A}">
      <dgm:prSet custT="1"/>
      <dgm:spPr>
        <a:solidFill>
          <a:srgbClr val="00C6D0"/>
        </a:solidFill>
        <a:ln>
          <a:solidFill>
            <a:srgbClr val="00C6D0"/>
          </a:solidFill>
        </a:ln>
      </dgm:spPr>
      <dgm:t>
        <a:bodyPr/>
        <a:lstStyle/>
        <a:p>
          <a:r>
            <a:rPr lang="es-MX" sz="2400" dirty="0">
              <a:latin typeface="Tw Cen MT" panose="020B0602020104020603" pitchFamily="34" charset="0"/>
            </a:rPr>
            <a:t>El proyecto considera tanto los aspectos funcionales como los no funcionales, garantizando no solo la funcionalidad del sistema, sino también su rendimiento, seguridad y usabilidad.</a:t>
          </a:r>
          <a:endParaRPr lang="es-PE" sz="2400" dirty="0">
            <a:latin typeface="Tw Cen MT" panose="020B0602020104020603" pitchFamily="34" charset="0"/>
          </a:endParaRPr>
        </a:p>
      </dgm:t>
    </dgm:pt>
    <dgm:pt modelId="{D9754850-4EE7-4DE6-A25D-0F096401281C}" type="parTrans" cxnId="{FB1177CC-B9A0-45DB-8A70-13338F271298}">
      <dgm:prSet/>
      <dgm:spPr/>
      <dgm:t>
        <a:bodyPr/>
        <a:lstStyle/>
        <a:p>
          <a:endParaRPr lang="es-PE"/>
        </a:p>
      </dgm:t>
    </dgm:pt>
    <dgm:pt modelId="{40185AED-7B80-4ACF-8A82-A079BEB025EA}" type="sibTrans" cxnId="{FB1177CC-B9A0-45DB-8A70-13338F271298}">
      <dgm:prSet/>
      <dgm:spPr/>
      <dgm:t>
        <a:bodyPr/>
        <a:lstStyle/>
        <a:p>
          <a:endParaRPr lang="es-PE"/>
        </a:p>
      </dgm:t>
    </dgm:pt>
    <dgm:pt modelId="{C75E36FD-472A-4A1F-8233-C85489BC1946}">
      <dgm:prSet phldrT="[Texto]" custT="1"/>
      <dgm:spPr>
        <a:solidFill>
          <a:srgbClr val="8562EE"/>
        </a:solidFill>
        <a:ln>
          <a:solidFill>
            <a:srgbClr val="8562EE"/>
          </a:solidFill>
        </a:ln>
      </dgm:spPr>
      <dgm:t>
        <a:bodyPr/>
        <a:lstStyle/>
        <a:p>
          <a:r>
            <a:rPr lang="es-MX" sz="2400" dirty="0">
              <a:latin typeface="Tw Cen MT" panose="020B0602020104020603" pitchFamily="34" charset="0"/>
            </a:rPr>
            <a:t>La arquitectura del sistema, representada por los diagramas de clases y entidad-relación, muestra una estructura bien organizada.</a:t>
          </a:r>
          <a:endParaRPr lang="es-PE" sz="2400" dirty="0">
            <a:latin typeface="Tw Cen MT" panose="020B0602020104020603" pitchFamily="34" charset="0"/>
          </a:endParaRPr>
        </a:p>
      </dgm:t>
    </dgm:pt>
    <dgm:pt modelId="{FDD802DC-AE94-4328-8321-1A60CEF832E9}" type="sibTrans" cxnId="{222E43BD-5BAF-46EE-B616-1F781364FCE3}">
      <dgm:prSet/>
      <dgm:spPr/>
      <dgm:t>
        <a:bodyPr/>
        <a:lstStyle/>
        <a:p>
          <a:endParaRPr lang="es-PE"/>
        </a:p>
      </dgm:t>
    </dgm:pt>
    <dgm:pt modelId="{87EDB126-0F54-46F8-BC36-B159C9DE8176}" type="parTrans" cxnId="{222E43BD-5BAF-46EE-B616-1F781364FCE3}">
      <dgm:prSet/>
      <dgm:spPr/>
      <dgm:t>
        <a:bodyPr/>
        <a:lstStyle/>
        <a:p>
          <a:endParaRPr lang="es-PE"/>
        </a:p>
      </dgm:t>
    </dgm:pt>
    <dgm:pt modelId="{7DABA6C5-27B3-4305-BA39-5652C119D65E}" type="pres">
      <dgm:prSet presAssocID="{3DB0141E-C22D-4406-9441-B0B5200661D2}" presName="linearFlow" presStyleCnt="0">
        <dgm:presLayoutVars>
          <dgm:dir/>
          <dgm:resizeHandles val="exact"/>
        </dgm:presLayoutVars>
      </dgm:prSet>
      <dgm:spPr/>
    </dgm:pt>
    <dgm:pt modelId="{68B4C4D9-042D-443E-B3FF-59083DF26001}" type="pres">
      <dgm:prSet presAssocID="{91B2ED7C-3C10-4395-AD66-3EA87B0D22B4}" presName="composite" presStyleCnt="0"/>
      <dgm:spPr/>
    </dgm:pt>
    <dgm:pt modelId="{066CF3E0-9827-439B-986D-17A94A7A5387}" type="pres">
      <dgm:prSet presAssocID="{91B2ED7C-3C10-4395-AD66-3EA87B0D22B4}" presName="imgShp" presStyleLbl="fgImgPlace1" presStyleIdx="0" presStyleCnt="5"/>
      <dgm:spPr/>
    </dgm:pt>
    <dgm:pt modelId="{F2CF1EA0-D034-4EAF-AF1B-8D75A6A2FB84}" type="pres">
      <dgm:prSet presAssocID="{91B2ED7C-3C10-4395-AD66-3EA87B0D22B4}" presName="txShp" presStyleLbl="node1" presStyleIdx="0" presStyleCnt="5">
        <dgm:presLayoutVars>
          <dgm:bulletEnabled val="1"/>
        </dgm:presLayoutVars>
      </dgm:prSet>
      <dgm:spPr/>
    </dgm:pt>
    <dgm:pt modelId="{02946E08-5293-42FE-A164-6B4842E9160E}" type="pres">
      <dgm:prSet presAssocID="{FCD402DD-6B83-435A-9963-25461D5435E0}" presName="spacing" presStyleCnt="0"/>
      <dgm:spPr/>
    </dgm:pt>
    <dgm:pt modelId="{BB3B544E-99DE-4E20-8DAB-B09498CE7C34}" type="pres">
      <dgm:prSet presAssocID="{C75E36FD-472A-4A1F-8233-C85489BC1946}" presName="composite" presStyleCnt="0"/>
      <dgm:spPr/>
    </dgm:pt>
    <dgm:pt modelId="{681608F2-3331-4859-8D54-9EBE9195263C}" type="pres">
      <dgm:prSet presAssocID="{C75E36FD-472A-4A1F-8233-C85489BC1946}" presName="imgShp" presStyleLbl="fgImgPlace1" presStyleIdx="1" presStyleCnt="5"/>
      <dgm:spPr/>
    </dgm:pt>
    <dgm:pt modelId="{7E6BDCCF-7789-4202-B01A-313F82697E07}" type="pres">
      <dgm:prSet presAssocID="{C75E36FD-472A-4A1F-8233-C85489BC1946}" presName="txShp" presStyleLbl="node1" presStyleIdx="1" presStyleCnt="5">
        <dgm:presLayoutVars>
          <dgm:bulletEnabled val="1"/>
        </dgm:presLayoutVars>
      </dgm:prSet>
      <dgm:spPr/>
    </dgm:pt>
    <dgm:pt modelId="{B080A325-C9F4-4FD4-94AB-D50B21501641}" type="pres">
      <dgm:prSet presAssocID="{FDD802DC-AE94-4328-8321-1A60CEF832E9}" presName="spacing" presStyleCnt="0"/>
      <dgm:spPr/>
    </dgm:pt>
    <dgm:pt modelId="{DA1C28CA-0958-46C8-A5A7-35D67566AD20}" type="pres">
      <dgm:prSet presAssocID="{DE7EF2C0-A4E0-46E1-8441-A69353F88BED}" presName="composite" presStyleCnt="0"/>
      <dgm:spPr/>
    </dgm:pt>
    <dgm:pt modelId="{8AA3746A-FD79-4DCA-963D-DFF9BCD673C0}" type="pres">
      <dgm:prSet presAssocID="{DE7EF2C0-A4E0-46E1-8441-A69353F88BED}" presName="imgShp" presStyleLbl="fgImgPlace1" presStyleIdx="2" presStyleCnt="5"/>
      <dgm:spPr/>
    </dgm:pt>
    <dgm:pt modelId="{9FFA0BC5-56D9-4137-A095-CB148E7E8379}" type="pres">
      <dgm:prSet presAssocID="{DE7EF2C0-A4E0-46E1-8441-A69353F88BED}" presName="txShp" presStyleLbl="node1" presStyleIdx="2" presStyleCnt="5">
        <dgm:presLayoutVars>
          <dgm:bulletEnabled val="1"/>
        </dgm:presLayoutVars>
      </dgm:prSet>
      <dgm:spPr/>
    </dgm:pt>
    <dgm:pt modelId="{2DF5C32D-ED00-4269-8208-C8FCA9C9BFCB}" type="pres">
      <dgm:prSet presAssocID="{38F6102C-DCA3-43B7-A5A4-A69232946F31}" presName="spacing" presStyleCnt="0"/>
      <dgm:spPr/>
    </dgm:pt>
    <dgm:pt modelId="{781FA2F8-CE01-4216-B1A0-1E42636254D8}" type="pres">
      <dgm:prSet presAssocID="{0120F590-5117-4387-9A7B-C17C89E59CE4}" presName="composite" presStyleCnt="0"/>
      <dgm:spPr/>
    </dgm:pt>
    <dgm:pt modelId="{3DF17B7F-D656-4762-A27C-B6DE630CA886}" type="pres">
      <dgm:prSet presAssocID="{0120F590-5117-4387-9A7B-C17C89E59CE4}" presName="imgShp" presStyleLbl="fgImgPlace1" presStyleIdx="3" presStyleCnt="5"/>
      <dgm:spPr/>
    </dgm:pt>
    <dgm:pt modelId="{A09CED49-6CAF-4C78-A92E-31BCCE40D88E}" type="pres">
      <dgm:prSet presAssocID="{0120F590-5117-4387-9A7B-C17C89E59CE4}" presName="txShp" presStyleLbl="node1" presStyleIdx="3" presStyleCnt="5">
        <dgm:presLayoutVars>
          <dgm:bulletEnabled val="1"/>
        </dgm:presLayoutVars>
      </dgm:prSet>
      <dgm:spPr/>
    </dgm:pt>
    <dgm:pt modelId="{198B9606-61A4-4AC2-AFB7-6C8C1B07590E}" type="pres">
      <dgm:prSet presAssocID="{47BF625A-4023-47B1-B89E-C1EFA18F2E6A}" presName="spacing" presStyleCnt="0"/>
      <dgm:spPr/>
    </dgm:pt>
    <dgm:pt modelId="{059A74FB-82C3-48AA-9AE2-F7DF4C0457EC}" type="pres">
      <dgm:prSet presAssocID="{9B54D705-3EE7-40B8-8F95-A5872A447E3A}" presName="composite" presStyleCnt="0"/>
      <dgm:spPr/>
    </dgm:pt>
    <dgm:pt modelId="{3266080C-7221-4323-8276-D1D85D8080A8}" type="pres">
      <dgm:prSet presAssocID="{9B54D705-3EE7-40B8-8F95-A5872A447E3A}" presName="imgShp" presStyleLbl="fgImgPlace1" presStyleIdx="4" presStyleCnt="5"/>
      <dgm:spPr/>
    </dgm:pt>
    <dgm:pt modelId="{80D13DA9-8CC6-4905-88B9-B9E1E50C952C}" type="pres">
      <dgm:prSet presAssocID="{9B54D705-3EE7-40B8-8F95-A5872A447E3A}" presName="txShp" presStyleLbl="node1" presStyleIdx="4" presStyleCnt="5">
        <dgm:presLayoutVars>
          <dgm:bulletEnabled val="1"/>
        </dgm:presLayoutVars>
      </dgm:prSet>
      <dgm:spPr/>
    </dgm:pt>
  </dgm:ptLst>
  <dgm:cxnLst>
    <dgm:cxn modelId="{47598738-CEB7-4105-8B62-CF4A3E8DBF83}" type="presOf" srcId="{C75E36FD-472A-4A1F-8233-C85489BC1946}" destId="{7E6BDCCF-7789-4202-B01A-313F82697E07}" srcOrd="0" destOrd="0" presId="urn:microsoft.com/office/officeart/2005/8/layout/vList3"/>
    <dgm:cxn modelId="{2200B85B-2D39-4284-A42D-B65ABD61CEA6}" type="presOf" srcId="{3DB0141E-C22D-4406-9441-B0B5200661D2}" destId="{7DABA6C5-27B3-4305-BA39-5652C119D65E}" srcOrd="0" destOrd="0" presId="urn:microsoft.com/office/officeart/2005/8/layout/vList3"/>
    <dgm:cxn modelId="{DAB7B64E-CE45-40BE-B565-439B5FEAA075}" type="presOf" srcId="{0120F590-5117-4387-9A7B-C17C89E59CE4}" destId="{A09CED49-6CAF-4C78-A92E-31BCCE40D88E}" srcOrd="0" destOrd="0" presId="urn:microsoft.com/office/officeart/2005/8/layout/vList3"/>
    <dgm:cxn modelId="{169EE458-F595-4075-AA63-3D19A5A7BB95}" type="presOf" srcId="{9B54D705-3EE7-40B8-8F95-A5872A447E3A}" destId="{80D13DA9-8CC6-4905-88B9-B9E1E50C952C}" srcOrd="0" destOrd="0" presId="urn:microsoft.com/office/officeart/2005/8/layout/vList3"/>
    <dgm:cxn modelId="{D8B1E98E-122E-41E1-BC24-50F86828B91E}" type="presOf" srcId="{91B2ED7C-3C10-4395-AD66-3EA87B0D22B4}" destId="{F2CF1EA0-D034-4EAF-AF1B-8D75A6A2FB84}" srcOrd="0" destOrd="0" presId="urn:microsoft.com/office/officeart/2005/8/layout/vList3"/>
    <dgm:cxn modelId="{A3D049B9-40C0-43E1-B28F-A452176D255C}" srcId="{3DB0141E-C22D-4406-9441-B0B5200661D2}" destId="{91B2ED7C-3C10-4395-AD66-3EA87B0D22B4}" srcOrd="0" destOrd="0" parTransId="{6E1F34EE-DD9A-4535-BFFF-8F161AA9D0CB}" sibTransId="{FCD402DD-6B83-435A-9963-25461D5435E0}"/>
    <dgm:cxn modelId="{222E43BD-5BAF-46EE-B616-1F781364FCE3}" srcId="{3DB0141E-C22D-4406-9441-B0B5200661D2}" destId="{C75E36FD-472A-4A1F-8233-C85489BC1946}" srcOrd="1" destOrd="0" parTransId="{87EDB126-0F54-46F8-BC36-B159C9DE8176}" sibTransId="{FDD802DC-AE94-4328-8321-1A60CEF832E9}"/>
    <dgm:cxn modelId="{FB1177CC-B9A0-45DB-8A70-13338F271298}" srcId="{3DB0141E-C22D-4406-9441-B0B5200661D2}" destId="{9B54D705-3EE7-40B8-8F95-A5872A447E3A}" srcOrd="4" destOrd="0" parTransId="{D9754850-4EE7-4DE6-A25D-0F096401281C}" sibTransId="{40185AED-7B80-4ACF-8A82-A079BEB025EA}"/>
    <dgm:cxn modelId="{8CDFC1E4-1A2E-4FA9-A0FB-5B42841C71C1}" type="presOf" srcId="{DE7EF2C0-A4E0-46E1-8441-A69353F88BED}" destId="{9FFA0BC5-56D9-4137-A095-CB148E7E8379}" srcOrd="0" destOrd="0" presId="urn:microsoft.com/office/officeart/2005/8/layout/vList3"/>
    <dgm:cxn modelId="{E9849AE7-6261-4034-B243-0AB765D7938B}" srcId="{3DB0141E-C22D-4406-9441-B0B5200661D2}" destId="{0120F590-5117-4387-9A7B-C17C89E59CE4}" srcOrd="3" destOrd="0" parTransId="{9514E3CD-F4FC-4AEE-B7AA-FEA7BA587A08}" sibTransId="{47BF625A-4023-47B1-B89E-C1EFA18F2E6A}"/>
    <dgm:cxn modelId="{43A9FFF5-2C09-49B7-A59F-A935969D7E4D}" srcId="{3DB0141E-C22D-4406-9441-B0B5200661D2}" destId="{DE7EF2C0-A4E0-46E1-8441-A69353F88BED}" srcOrd="2" destOrd="0" parTransId="{B5DE6292-1221-4020-AE8A-E85D451F9147}" sibTransId="{38F6102C-DCA3-43B7-A5A4-A69232946F31}"/>
    <dgm:cxn modelId="{C8DE9009-7EA7-43F5-A953-1B32B57146DC}" type="presParOf" srcId="{7DABA6C5-27B3-4305-BA39-5652C119D65E}" destId="{68B4C4D9-042D-443E-B3FF-59083DF26001}" srcOrd="0" destOrd="0" presId="urn:microsoft.com/office/officeart/2005/8/layout/vList3"/>
    <dgm:cxn modelId="{3DB3C62A-0EB2-4976-96EF-C52EAB1D41AB}" type="presParOf" srcId="{68B4C4D9-042D-443E-B3FF-59083DF26001}" destId="{066CF3E0-9827-439B-986D-17A94A7A5387}" srcOrd="0" destOrd="0" presId="urn:microsoft.com/office/officeart/2005/8/layout/vList3"/>
    <dgm:cxn modelId="{42199892-2551-4991-90E4-7856A5A05061}" type="presParOf" srcId="{68B4C4D9-042D-443E-B3FF-59083DF26001}" destId="{F2CF1EA0-D034-4EAF-AF1B-8D75A6A2FB84}" srcOrd="1" destOrd="0" presId="urn:microsoft.com/office/officeart/2005/8/layout/vList3"/>
    <dgm:cxn modelId="{CB6E3179-5AAE-408C-87AA-E5A0641FF918}" type="presParOf" srcId="{7DABA6C5-27B3-4305-BA39-5652C119D65E}" destId="{02946E08-5293-42FE-A164-6B4842E9160E}" srcOrd="1" destOrd="0" presId="urn:microsoft.com/office/officeart/2005/8/layout/vList3"/>
    <dgm:cxn modelId="{E7215BEE-11BC-4B8A-9F51-9F1EC35409FD}" type="presParOf" srcId="{7DABA6C5-27B3-4305-BA39-5652C119D65E}" destId="{BB3B544E-99DE-4E20-8DAB-B09498CE7C34}" srcOrd="2" destOrd="0" presId="urn:microsoft.com/office/officeart/2005/8/layout/vList3"/>
    <dgm:cxn modelId="{9D90F0B8-0C4F-4142-9C70-CF7F29D4237A}" type="presParOf" srcId="{BB3B544E-99DE-4E20-8DAB-B09498CE7C34}" destId="{681608F2-3331-4859-8D54-9EBE9195263C}" srcOrd="0" destOrd="0" presId="urn:microsoft.com/office/officeart/2005/8/layout/vList3"/>
    <dgm:cxn modelId="{460E192F-0F5B-47B8-94D0-A9FD9CEDB6B5}" type="presParOf" srcId="{BB3B544E-99DE-4E20-8DAB-B09498CE7C34}" destId="{7E6BDCCF-7789-4202-B01A-313F82697E07}" srcOrd="1" destOrd="0" presId="urn:microsoft.com/office/officeart/2005/8/layout/vList3"/>
    <dgm:cxn modelId="{C9DCB189-2ADB-4022-B449-C41B904A11AA}" type="presParOf" srcId="{7DABA6C5-27B3-4305-BA39-5652C119D65E}" destId="{B080A325-C9F4-4FD4-94AB-D50B21501641}" srcOrd="3" destOrd="0" presId="urn:microsoft.com/office/officeart/2005/8/layout/vList3"/>
    <dgm:cxn modelId="{A8FB874E-13E0-48D3-9B79-80D62E7AC71E}" type="presParOf" srcId="{7DABA6C5-27B3-4305-BA39-5652C119D65E}" destId="{DA1C28CA-0958-46C8-A5A7-35D67566AD20}" srcOrd="4" destOrd="0" presId="urn:microsoft.com/office/officeart/2005/8/layout/vList3"/>
    <dgm:cxn modelId="{98F92180-1FCE-47BA-A117-65EAAAC87A40}" type="presParOf" srcId="{DA1C28CA-0958-46C8-A5A7-35D67566AD20}" destId="{8AA3746A-FD79-4DCA-963D-DFF9BCD673C0}" srcOrd="0" destOrd="0" presId="urn:microsoft.com/office/officeart/2005/8/layout/vList3"/>
    <dgm:cxn modelId="{7FEAC7E9-45C3-4E44-9CDF-B2DEB4E89FE3}" type="presParOf" srcId="{DA1C28CA-0958-46C8-A5A7-35D67566AD20}" destId="{9FFA0BC5-56D9-4137-A095-CB148E7E8379}" srcOrd="1" destOrd="0" presId="urn:microsoft.com/office/officeart/2005/8/layout/vList3"/>
    <dgm:cxn modelId="{0B75A4A9-B303-45EC-BA75-F3C61DCCC16E}" type="presParOf" srcId="{7DABA6C5-27B3-4305-BA39-5652C119D65E}" destId="{2DF5C32D-ED00-4269-8208-C8FCA9C9BFCB}" srcOrd="5" destOrd="0" presId="urn:microsoft.com/office/officeart/2005/8/layout/vList3"/>
    <dgm:cxn modelId="{A04AAFF7-E906-43B6-B57C-3911507F6857}" type="presParOf" srcId="{7DABA6C5-27B3-4305-BA39-5652C119D65E}" destId="{781FA2F8-CE01-4216-B1A0-1E42636254D8}" srcOrd="6" destOrd="0" presId="urn:microsoft.com/office/officeart/2005/8/layout/vList3"/>
    <dgm:cxn modelId="{89CDD8D8-7A62-434C-A3BC-1C2912FB7D89}" type="presParOf" srcId="{781FA2F8-CE01-4216-B1A0-1E42636254D8}" destId="{3DF17B7F-D656-4762-A27C-B6DE630CA886}" srcOrd="0" destOrd="0" presId="urn:microsoft.com/office/officeart/2005/8/layout/vList3"/>
    <dgm:cxn modelId="{5CE07940-0897-4D6D-9E10-B93D4DAF8ABD}" type="presParOf" srcId="{781FA2F8-CE01-4216-B1A0-1E42636254D8}" destId="{A09CED49-6CAF-4C78-A92E-31BCCE40D88E}" srcOrd="1" destOrd="0" presId="urn:microsoft.com/office/officeart/2005/8/layout/vList3"/>
    <dgm:cxn modelId="{396B0A39-977F-4644-BEF5-579C0C0601E6}" type="presParOf" srcId="{7DABA6C5-27B3-4305-BA39-5652C119D65E}" destId="{198B9606-61A4-4AC2-AFB7-6C8C1B07590E}" srcOrd="7" destOrd="0" presId="urn:microsoft.com/office/officeart/2005/8/layout/vList3"/>
    <dgm:cxn modelId="{B4C6A667-A15D-4BA3-88A7-BB9578C8E50A}" type="presParOf" srcId="{7DABA6C5-27B3-4305-BA39-5652C119D65E}" destId="{059A74FB-82C3-48AA-9AE2-F7DF4C0457EC}" srcOrd="8" destOrd="0" presId="urn:microsoft.com/office/officeart/2005/8/layout/vList3"/>
    <dgm:cxn modelId="{02154696-813C-4970-B954-2346238DB4E1}" type="presParOf" srcId="{059A74FB-82C3-48AA-9AE2-F7DF4C0457EC}" destId="{3266080C-7221-4323-8276-D1D85D8080A8}" srcOrd="0" destOrd="0" presId="urn:microsoft.com/office/officeart/2005/8/layout/vList3"/>
    <dgm:cxn modelId="{C1523295-39C3-4FAB-915A-8FE4FD0FF0F0}" type="presParOf" srcId="{059A74FB-82C3-48AA-9AE2-F7DF4C0457EC}" destId="{80D13DA9-8CC6-4905-88B9-B9E1E50C95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B71725-9651-432B-952B-A4BFECDA326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6C4019B-061F-4478-B3EA-ABE55C4F9AFA}">
      <dgm:prSet phldrT="[Texto]" custT="1"/>
      <dgm:spPr>
        <a:solidFill>
          <a:srgbClr val="00C6D0"/>
        </a:solidFill>
        <a:ln>
          <a:solidFill>
            <a:srgbClr val="00C6D0"/>
          </a:solidFill>
        </a:ln>
      </dgm:spPr>
      <dgm:t>
        <a:bodyPr/>
        <a:lstStyle/>
        <a:p>
          <a:r>
            <a:rPr lang="es-MX" sz="2000" dirty="0">
              <a:latin typeface="Tw Cen MT" panose="020B0602020104020603" pitchFamily="34" charset="0"/>
            </a:rPr>
            <a:t>Se recomienda desarrollar un plan de transición detallado que incluya capacitación del personal y una estrategia de marketing digital </a:t>
          </a:r>
          <a:endParaRPr lang="es-PE" sz="2000" dirty="0">
            <a:latin typeface="Tw Cen MT" panose="020B0602020104020603" pitchFamily="34" charset="0"/>
          </a:endParaRPr>
        </a:p>
      </dgm:t>
    </dgm:pt>
    <dgm:pt modelId="{987A62F5-1566-4981-99A4-0C079FC44BA0}" type="parTrans" cxnId="{600B5102-1DA5-44D5-85BF-A013938FC8E6}">
      <dgm:prSet/>
      <dgm:spPr/>
      <dgm:t>
        <a:bodyPr/>
        <a:lstStyle/>
        <a:p>
          <a:endParaRPr lang="es-PE"/>
        </a:p>
      </dgm:t>
    </dgm:pt>
    <dgm:pt modelId="{193DEC9E-CEBC-47D8-AFB0-6301CFA68519}" type="sibTrans" cxnId="{600B5102-1DA5-44D5-85BF-A013938FC8E6}">
      <dgm:prSet/>
      <dgm:spPr/>
      <dgm:t>
        <a:bodyPr/>
        <a:lstStyle/>
        <a:p>
          <a:endParaRPr lang="es-PE"/>
        </a:p>
      </dgm:t>
    </dgm:pt>
    <dgm:pt modelId="{5BA5BD10-E53B-4667-A0B1-3C77754A4707}">
      <dgm:prSet phldrT="[Texto]"/>
      <dgm:spPr>
        <a:solidFill>
          <a:srgbClr val="8562EE"/>
        </a:solidFill>
        <a:ln>
          <a:solidFill>
            <a:srgbClr val="8562EE"/>
          </a:solidFill>
        </a:ln>
      </dgm:spPr>
      <dgm:t>
        <a:bodyPr/>
        <a:lstStyle/>
        <a:p>
          <a:r>
            <a:rPr lang="es-MX" dirty="0">
              <a:latin typeface="Tw Cen MT" panose="020B0602020104020603" pitchFamily="34" charset="0"/>
            </a:rPr>
            <a:t>Se recomienda implementar un sistema de análisis de datos para monitorear y optimizar continuamente el proceso de compra</a:t>
          </a:r>
          <a:endParaRPr lang="es-PE" dirty="0">
            <a:latin typeface="Tw Cen MT" panose="020B0602020104020603" pitchFamily="34" charset="0"/>
          </a:endParaRPr>
        </a:p>
      </dgm:t>
    </dgm:pt>
    <dgm:pt modelId="{B456DDDF-797D-44E5-97FA-B0B176775CCA}" type="parTrans" cxnId="{D483D02A-AB27-4AA7-914D-5D8F2C2C067A}">
      <dgm:prSet/>
      <dgm:spPr/>
      <dgm:t>
        <a:bodyPr/>
        <a:lstStyle/>
        <a:p>
          <a:endParaRPr lang="es-PE"/>
        </a:p>
      </dgm:t>
    </dgm:pt>
    <dgm:pt modelId="{E90D3381-D5EE-4E05-8743-5A0C0238B10B}" type="sibTrans" cxnId="{D483D02A-AB27-4AA7-914D-5D8F2C2C067A}">
      <dgm:prSet/>
      <dgm:spPr/>
      <dgm:t>
        <a:bodyPr/>
        <a:lstStyle/>
        <a:p>
          <a:endParaRPr lang="es-PE"/>
        </a:p>
      </dgm:t>
    </dgm:pt>
    <dgm:pt modelId="{8FA73B70-B992-4A3C-9AEC-82FFAF60C69A}">
      <dgm:prSet phldrT="[Texto]"/>
      <dgm:spPr>
        <a:solidFill>
          <a:srgbClr val="9853EF"/>
        </a:solidFill>
        <a:ln>
          <a:solidFill>
            <a:srgbClr val="9853EF"/>
          </a:solidFill>
        </a:ln>
      </dgm:spPr>
      <dgm:t>
        <a:bodyPr/>
        <a:lstStyle/>
        <a:p>
          <a:r>
            <a:rPr lang="es-MX" dirty="0">
              <a:latin typeface="Tw Cen MT" panose="020B0602020104020603" pitchFamily="34" charset="0"/>
            </a:rPr>
            <a:t>Se sugiere establecer un plan de pruebas exhaustivo que incluya pruebas de carga, seguridad y usabilidad antes del lanzamiento.</a:t>
          </a:r>
          <a:endParaRPr lang="es-PE" dirty="0">
            <a:latin typeface="Tw Cen MT" panose="020B0602020104020603" pitchFamily="34" charset="0"/>
          </a:endParaRPr>
        </a:p>
      </dgm:t>
    </dgm:pt>
    <dgm:pt modelId="{D4718844-26F8-4BAF-88EE-9CEC6214D529}" type="parTrans" cxnId="{7652D29D-8CDC-485A-A8E4-6F64EF3C5236}">
      <dgm:prSet/>
      <dgm:spPr/>
      <dgm:t>
        <a:bodyPr/>
        <a:lstStyle/>
        <a:p>
          <a:endParaRPr lang="es-PE"/>
        </a:p>
      </dgm:t>
    </dgm:pt>
    <dgm:pt modelId="{54835933-6CBB-402A-A914-145B07BED5EE}" type="sibTrans" cxnId="{7652D29D-8CDC-485A-A8E4-6F64EF3C5236}">
      <dgm:prSet/>
      <dgm:spPr/>
      <dgm:t>
        <a:bodyPr/>
        <a:lstStyle/>
        <a:p>
          <a:endParaRPr lang="es-PE"/>
        </a:p>
      </dgm:t>
    </dgm:pt>
    <dgm:pt modelId="{3F3A2B7A-0F97-4E19-AA76-AE6CEFBF4F25}">
      <dgm:prSet custT="1"/>
      <dgm:spPr>
        <a:solidFill>
          <a:srgbClr val="957CF0"/>
        </a:solidFill>
        <a:ln>
          <a:solidFill>
            <a:srgbClr val="957CF0"/>
          </a:solidFill>
        </a:ln>
      </dgm:spPr>
      <dgm:t>
        <a:bodyPr/>
        <a:lstStyle/>
        <a:p>
          <a:r>
            <a:rPr lang="es-MX" sz="2000" dirty="0">
              <a:latin typeface="Tw Cen MT" panose="020B0602020104020603" pitchFamily="34" charset="0"/>
            </a:rPr>
            <a:t>Se sugiere implementar un sistema robusto de gestión de versiones y documentación para facilitar el mantenimiento y las actualizaciones</a:t>
          </a:r>
          <a:endParaRPr lang="es-PE" sz="2000" dirty="0">
            <a:latin typeface="Tw Cen MT" panose="020B0602020104020603" pitchFamily="34" charset="0"/>
          </a:endParaRPr>
        </a:p>
      </dgm:t>
    </dgm:pt>
    <dgm:pt modelId="{9C7C169B-0F1E-49DA-914F-F86847A5E451}" type="parTrans" cxnId="{946DE631-E082-41FA-A152-74FB6BD80A92}">
      <dgm:prSet/>
      <dgm:spPr/>
      <dgm:t>
        <a:bodyPr/>
        <a:lstStyle/>
        <a:p>
          <a:endParaRPr lang="es-PE"/>
        </a:p>
      </dgm:t>
    </dgm:pt>
    <dgm:pt modelId="{FCEE8AE2-F145-48F3-98B2-B75235216614}" type="sibTrans" cxnId="{946DE631-E082-41FA-A152-74FB6BD80A92}">
      <dgm:prSet/>
      <dgm:spPr/>
      <dgm:t>
        <a:bodyPr/>
        <a:lstStyle/>
        <a:p>
          <a:endParaRPr lang="es-PE"/>
        </a:p>
      </dgm:t>
    </dgm:pt>
    <dgm:pt modelId="{41BD2D6A-96E8-4C8C-92C5-8AE3C7CC67E0}">
      <dgm:prSet/>
      <dgm:spPr>
        <a:solidFill>
          <a:srgbClr val="5B85EC"/>
        </a:solidFill>
        <a:ln>
          <a:solidFill>
            <a:srgbClr val="5B85EC"/>
          </a:solidFill>
        </a:ln>
      </dgm:spPr>
      <dgm:t>
        <a:bodyPr/>
        <a:lstStyle/>
        <a:p>
          <a:r>
            <a:rPr lang="es-MX" dirty="0">
              <a:latin typeface="Tw Cen MT" panose="020B0602020104020603" pitchFamily="34" charset="0"/>
            </a:rPr>
            <a:t>Se aconseja considerar la adición de una funcionalidad de personalización de arreglos florales, permitiendo a los clientes crear diseños únicos</a:t>
          </a:r>
          <a:endParaRPr lang="es-PE" dirty="0">
            <a:latin typeface="Tw Cen MT" panose="020B0602020104020603" pitchFamily="34" charset="0"/>
          </a:endParaRPr>
        </a:p>
      </dgm:t>
    </dgm:pt>
    <dgm:pt modelId="{9C38DA0C-A97B-46DD-9280-59994E107410}" type="parTrans" cxnId="{18DCB2B2-0671-4369-9F06-38633E0A4965}">
      <dgm:prSet/>
      <dgm:spPr/>
      <dgm:t>
        <a:bodyPr/>
        <a:lstStyle/>
        <a:p>
          <a:endParaRPr lang="es-PE"/>
        </a:p>
      </dgm:t>
    </dgm:pt>
    <dgm:pt modelId="{E8B3CD56-012A-4F3F-AE81-C6DCD6756950}" type="sibTrans" cxnId="{18DCB2B2-0671-4369-9F06-38633E0A4965}">
      <dgm:prSet/>
      <dgm:spPr/>
      <dgm:t>
        <a:bodyPr/>
        <a:lstStyle/>
        <a:p>
          <a:endParaRPr lang="es-PE"/>
        </a:p>
      </dgm:t>
    </dgm:pt>
    <dgm:pt modelId="{E24E423A-1B7A-43B5-8EF3-B61716F852B6}" type="pres">
      <dgm:prSet presAssocID="{35B71725-9651-432B-952B-A4BFECDA326B}" presName="Name0" presStyleCnt="0">
        <dgm:presLayoutVars>
          <dgm:chMax val="7"/>
          <dgm:chPref val="7"/>
          <dgm:dir/>
        </dgm:presLayoutVars>
      </dgm:prSet>
      <dgm:spPr/>
    </dgm:pt>
    <dgm:pt modelId="{8F46E8B2-EB82-4BA6-B47C-77EE34E3EE7B}" type="pres">
      <dgm:prSet presAssocID="{35B71725-9651-432B-952B-A4BFECDA326B}" presName="Name1" presStyleCnt="0"/>
      <dgm:spPr/>
    </dgm:pt>
    <dgm:pt modelId="{946BDB23-468D-4F4D-8E62-EFB7AEC11B17}" type="pres">
      <dgm:prSet presAssocID="{35B71725-9651-432B-952B-A4BFECDA326B}" presName="cycle" presStyleCnt="0"/>
      <dgm:spPr/>
    </dgm:pt>
    <dgm:pt modelId="{19D7B590-D933-4955-9F61-35289E36ABA7}" type="pres">
      <dgm:prSet presAssocID="{35B71725-9651-432B-952B-A4BFECDA326B}" presName="srcNode" presStyleLbl="node1" presStyleIdx="0" presStyleCnt="5"/>
      <dgm:spPr/>
    </dgm:pt>
    <dgm:pt modelId="{AB110C25-5B44-4B94-A09E-DE1B0543EDD5}" type="pres">
      <dgm:prSet presAssocID="{35B71725-9651-432B-952B-A4BFECDA326B}" presName="conn" presStyleLbl="parChTrans1D2" presStyleIdx="0" presStyleCnt="1"/>
      <dgm:spPr/>
    </dgm:pt>
    <dgm:pt modelId="{E4290CF6-A373-4A78-828D-62CF0FC3D9DF}" type="pres">
      <dgm:prSet presAssocID="{35B71725-9651-432B-952B-A4BFECDA326B}" presName="extraNode" presStyleLbl="node1" presStyleIdx="0" presStyleCnt="5"/>
      <dgm:spPr/>
    </dgm:pt>
    <dgm:pt modelId="{CDEF1EFA-7F15-4DA9-BFFE-CC8F8596A35A}" type="pres">
      <dgm:prSet presAssocID="{35B71725-9651-432B-952B-A4BFECDA326B}" presName="dstNode" presStyleLbl="node1" presStyleIdx="0" presStyleCnt="5"/>
      <dgm:spPr/>
    </dgm:pt>
    <dgm:pt modelId="{823C7730-7479-4398-8455-7CAF36F5F04E}" type="pres">
      <dgm:prSet presAssocID="{E6C4019B-061F-4478-B3EA-ABE55C4F9AFA}" presName="text_1" presStyleLbl="node1" presStyleIdx="0" presStyleCnt="5">
        <dgm:presLayoutVars>
          <dgm:bulletEnabled val="1"/>
        </dgm:presLayoutVars>
      </dgm:prSet>
      <dgm:spPr/>
    </dgm:pt>
    <dgm:pt modelId="{937D470D-9C34-45B1-B88B-C9A287F82961}" type="pres">
      <dgm:prSet presAssocID="{E6C4019B-061F-4478-B3EA-ABE55C4F9AFA}" presName="accent_1" presStyleCnt="0"/>
      <dgm:spPr/>
    </dgm:pt>
    <dgm:pt modelId="{0106E0CB-16EC-43FE-A518-E347795279BF}" type="pres">
      <dgm:prSet presAssocID="{E6C4019B-061F-4478-B3EA-ABE55C4F9AFA}" presName="accentRepeatNode" presStyleLbl="solidFgAcc1" presStyleIdx="0" presStyleCnt="5"/>
      <dgm:spPr/>
    </dgm:pt>
    <dgm:pt modelId="{41C2511F-321E-4CC2-9415-F31CD1B4AD32}" type="pres">
      <dgm:prSet presAssocID="{3F3A2B7A-0F97-4E19-AA76-AE6CEFBF4F25}" presName="text_2" presStyleLbl="node1" presStyleIdx="1" presStyleCnt="5">
        <dgm:presLayoutVars>
          <dgm:bulletEnabled val="1"/>
        </dgm:presLayoutVars>
      </dgm:prSet>
      <dgm:spPr/>
    </dgm:pt>
    <dgm:pt modelId="{164F71A6-61CB-412F-9444-BB9E5289AD32}" type="pres">
      <dgm:prSet presAssocID="{3F3A2B7A-0F97-4E19-AA76-AE6CEFBF4F25}" presName="accent_2" presStyleCnt="0"/>
      <dgm:spPr/>
    </dgm:pt>
    <dgm:pt modelId="{8F934928-F00F-42B2-9394-37C4CEB65D75}" type="pres">
      <dgm:prSet presAssocID="{3F3A2B7A-0F97-4E19-AA76-AE6CEFBF4F25}" presName="accentRepeatNode" presStyleLbl="solidFgAcc1" presStyleIdx="1" presStyleCnt="5"/>
      <dgm:spPr/>
    </dgm:pt>
    <dgm:pt modelId="{F0A18F45-5200-47B9-8293-6C349A15AB65}" type="pres">
      <dgm:prSet presAssocID="{41BD2D6A-96E8-4C8C-92C5-8AE3C7CC67E0}" presName="text_3" presStyleLbl="node1" presStyleIdx="2" presStyleCnt="5">
        <dgm:presLayoutVars>
          <dgm:bulletEnabled val="1"/>
        </dgm:presLayoutVars>
      </dgm:prSet>
      <dgm:spPr/>
    </dgm:pt>
    <dgm:pt modelId="{A9D9AA3F-F967-4C6E-8ACF-78EABCC26EFB}" type="pres">
      <dgm:prSet presAssocID="{41BD2D6A-96E8-4C8C-92C5-8AE3C7CC67E0}" presName="accent_3" presStyleCnt="0"/>
      <dgm:spPr/>
    </dgm:pt>
    <dgm:pt modelId="{E7FE34AD-2A27-41CF-8576-4AAABF8D49BE}" type="pres">
      <dgm:prSet presAssocID="{41BD2D6A-96E8-4C8C-92C5-8AE3C7CC67E0}" presName="accentRepeatNode" presStyleLbl="solidFgAcc1" presStyleIdx="2" presStyleCnt="5"/>
      <dgm:spPr/>
    </dgm:pt>
    <dgm:pt modelId="{EF295A87-C40B-47BE-B0A9-118F3E4A9043}" type="pres">
      <dgm:prSet presAssocID="{5BA5BD10-E53B-4667-A0B1-3C77754A4707}" presName="text_4" presStyleLbl="node1" presStyleIdx="3" presStyleCnt="5">
        <dgm:presLayoutVars>
          <dgm:bulletEnabled val="1"/>
        </dgm:presLayoutVars>
      </dgm:prSet>
      <dgm:spPr/>
    </dgm:pt>
    <dgm:pt modelId="{E2B350C8-B77B-418E-8BF4-E84377887CA6}" type="pres">
      <dgm:prSet presAssocID="{5BA5BD10-E53B-4667-A0B1-3C77754A4707}" presName="accent_4" presStyleCnt="0"/>
      <dgm:spPr/>
    </dgm:pt>
    <dgm:pt modelId="{103393CD-33DF-4C1A-B9E2-60DA99E36BFC}" type="pres">
      <dgm:prSet presAssocID="{5BA5BD10-E53B-4667-A0B1-3C77754A4707}" presName="accentRepeatNode" presStyleLbl="solidFgAcc1" presStyleIdx="3" presStyleCnt="5"/>
      <dgm:spPr/>
    </dgm:pt>
    <dgm:pt modelId="{7ED55A84-1ED9-45AE-89F4-1F1C5C362DE2}" type="pres">
      <dgm:prSet presAssocID="{8FA73B70-B992-4A3C-9AEC-82FFAF60C69A}" presName="text_5" presStyleLbl="node1" presStyleIdx="4" presStyleCnt="5">
        <dgm:presLayoutVars>
          <dgm:bulletEnabled val="1"/>
        </dgm:presLayoutVars>
      </dgm:prSet>
      <dgm:spPr/>
    </dgm:pt>
    <dgm:pt modelId="{A8184319-BA03-450D-A707-7A1587C78C4C}" type="pres">
      <dgm:prSet presAssocID="{8FA73B70-B992-4A3C-9AEC-82FFAF60C69A}" presName="accent_5" presStyleCnt="0"/>
      <dgm:spPr/>
    </dgm:pt>
    <dgm:pt modelId="{5D217052-AF3E-412D-9B08-3D2B99648816}" type="pres">
      <dgm:prSet presAssocID="{8FA73B70-B992-4A3C-9AEC-82FFAF60C69A}" presName="accentRepeatNode" presStyleLbl="solidFgAcc1" presStyleIdx="4" presStyleCnt="5"/>
      <dgm:spPr/>
    </dgm:pt>
  </dgm:ptLst>
  <dgm:cxnLst>
    <dgm:cxn modelId="{600B5102-1DA5-44D5-85BF-A013938FC8E6}" srcId="{35B71725-9651-432B-952B-A4BFECDA326B}" destId="{E6C4019B-061F-4478-B3EA-ABE55C4F9AFA}" srcOrd="0" destOrd="0" parTransId="{987A62F5-1566-4981-99A4-0C079FC44BA0}" sibTransId="{193DEC9E-CEBC-47D8-AFB0-6301CFA68519}"/>
    <dgm:cxn modelId="{85458C1F-8AD2-4C8C-9680-D18D76A26FFA}" type="presOf" srcId="{41BD2D6A-96E8-4C8C-92C5-8AE3C7CC67E0}" destId="{F0A18F45-5200-47B9-8293-6C349A15AB65}" srcOrd="0" destOrd="0" presId="urn:microsoft.com/office/officeart/2008/layout/VerticalCurvedList"/>
    <dgm:cxn modelId="{D483D02A-AB27-4AA7-914D-5D8F2C2C067A}" srcId="{35B71725-9651-432B-952B-A4BFECDA326B}" destId="{5BA5BD10-E53B-4667-A0B1-3C77754A4707}" srcOrd="3" destOrd="0" parTransId="{B456DDDF-797D-44E5-97FA-B0B176775CCA}" sibTransId="{E90D3381-D5EE-4E05-8743-5A0C0238B10B}"/>
    <dgm:cxn modelId="{946DE631-E082-41FA-A152-74FB6BD80A92}" srcId="{35B71725-9651-432B-952B-A4BFECDA326B}" destId="{3F3A2B7A-0F97-4E19-AA76-AE6CEFBF4F25}" srcOrd="1" destOrd="0" parTransId="{9C7C169B-0F1E-49DA-914F-F86847A5E451}" sibTransId="{FCEE8AE2-F145-48F3-98B2-B75235216614}"/>
    <dgm:cxn modelId="{7B202560-0797-4489-8566-CC8ECF2E4A0F}" type="presOf" srcId="{35B71725-9651-432B-952B-A4BFECDA326B}" destId="{E24E423A-1B7A-43B5-8EF3-B61716F852B6}" srcOrd="0" destOrd="0" presId="urn:microsoft.com/office/officeart/2008/layout/VerticalCurvedList"/>
    <dgm:cxn modelId="{3291A948-0A05-45F1-8C94-162D213D2170}" type="presOf" srcId="{193DEC9E-CEBC-47D8-AFB0-6301CFA68519}" destId="{AB110C25-5B44-4B94-A09E-DE1B0543EDD5}" srcOrd="0" destOrd="0" presId="urn:microsoft.com/office/officeart/2008/layout/VerticalCurvedList"/>
    <dgm:cxn modelId="{D63CC16A-F973-49E8-ABF8-F25760B3E687}" type="presOf" srcId="{5BA5BD10-E53B-4667-A0B1-3C77754A4707}" destId="{EF295A87-C40B-47BE-B0A9-118F3E4A9043}" srcOrd="0" destOrd="0" presId="urn:microsoft.com/office/officeart/2008/layout/VerticalCurvedList"/>
    <dgm:cxn modelId="{88FACF8D-F0A8-434C-B115-DB8C68F49858}" type="presOf" srcId="{8FA73B70-B992-4A3C-9AEC-82FFAF60C69A}" destId="{7ED55A84-1ED9-45AE-89F4-1F1C5C362DE2}" srcOrd="0" destOrd="0" presId="urn:microsoft.com/office/officeart/2008/layout/VerticalCurvedList"/>
    <dgm:cxn modelId="{7652D29D-8CDC-485A-A8E4-6F64EF3C5236}" srcId="{35B71725-9651-432B-952B-A4BFECDA326B}" destId="{8FA73B70-B992-4A3C-9AEC-82FFAF60C69A}" srcOrd="4" destOrd="0" parTransId="{D4718844-26F8-4BAF-88EE-9CEC6214D529}" sibTransId="{54835933-6CBB-402A-A914-145B07BED5EE}"/>
    <dgm:cxn modelId="{18DCB2B2-0671-4369-9F06-38633E0A4965}" srcId="{35B71725-9651-432B-952B-A4BFECDA326B}" destId="{41BD2D6A-96E8-4C8C-92C5-8AE3C7CC67E0}" srcOrd="2" destOrd="0" parTransId="{9C38DA0C-A97B-46DD-9280-59994E107410}" sibTransId="{E8B3CD56-012A-4F3F-AE81-C6DCD6756950}"/>
    <dgm:cxn modelId="{21031FC8-7E1F-4E2A-A6FA-C0B0BDC6E3E9}" type="presOf" srcId="{3F3A2B7A-0F97-4E19-AA76-AE6CEFBF4F25}" destId="{41C2511F-321E-4CC2-9415-F31CD1B4AD32}" srcOrd="0" destOrd="0" presId="urn:microsoft.com/office/officeart/2008/layout/VerticalCurvedList"/>
    <dgm:cxn modelId="{877F8AE3-DF8F-4A0C-8FCA-FADD04CD3325}" type="presOf" srcId="{E6C4019B-061F-4478-B3EA-ABE55C4F9AFA}" destId="{823C7730-7479-4398-8455-7CAF36F5F04E}" srcOrd="0" destOrd="0" presId="urn:microsoft.com/office/officeart/2008/layout/VerticalCurvedList"/>
    <dgm:cxn modelId="{F6B263B0-D2B7-46BC-8664-BFA6FDC422BB}" type="presParOf" srcId="{E24E423A-1B7A-43B5-8EF3-B61716F852B6}" destId="{8F46E8B2-EB82-4BA6-B47C-77EE34E3EE7B}" srcOrd="0" destOrd="0" presId="urn:microsoft.com/office/officeart/2008/layout/VerticalCurvedList"/>
    <dgm:cxn modelId="{A65250E3-7244-475C-9798-BB85308832A9}" type="presParOf" srcId="{8F46E8B2-EB82-4BA6-B47C-77EE34E3EE7B}" destId="{946BDB23-468D-4F4D-8E62-EFB7AEC11B17}" srcOrd="0" destOrd="0" presId="urn:microsoft.com/office/officeart/2008/layout/VerticalCurvedList"/>
    <dgm:cxn modelId="{52005F33-8474-434D-8FEA-3694218F6DD8}" type="presParOf" srcId="{946BDB23-468D-4F4D-8E62-EFB7AEC11B17}" destId="{19D7B590-D933-4955-9F61-35289E36ABA7}" srcOrd="0" destOrd="0" presId="urn:microsoft.com/office/officeart/2008/layout/VerticalCurvedList"/>
    <dgm:cxn modelId="{16013A72-D7A6-4308-AF55-595D88C62E16}" type="presParOf" srcId="{946BDB23-468D-4F4D-8E62-EFB7AEC11B17}" destId="{AB110C25-5B44-4B94-A09E-DE1B0543EDD5}" srcOrd="1" destOrd="0" presId="urn:microsoft.com/office/officeart/2008/layout/VerticalCurvedList"/>
    <dgm:cxn modelId="{098D0E5F-DB30-4F99-9B7F-FA2419F917BE}" type="presParOf" srcId="{946BDB23-468D-4F4D-8E62-EFB7AEC11B17}" destId="{E4290CF6-A373-4A78-828D-62CF0FC3D9DF}" srcOrd="2" destOrd="0" presId="urn:microsoft.com/office/officeart/2008/layout/VerticalCurvedList"/>
    <dgm:cxn modelId="{E1544E6F-119A-4986-87DC-7BFAD6AABC00}" type="presParOf" srcId="{946BDB23-468D-4F4D-8E62-EFB7AEC11B17}" destId="{CDEF1EFA-7F15-4DA9-BFFE-CC8F8596A35A}" srcOrd="3" destOrd="0" presId="urn:microsoft.com/office/officeart/2008/layout/VerticalCurvedList"/>
    <dgm:cxn modelId="{826BB29F-9A58-4E96-94BD-44706117D125}" type="presParOf" srcId="{8F46E8B2-EB82-4BA6-B47C-77EE34E3EE7B}" destId="{823C7730-7479-4398-8455-7CAF36F5F04E}" srcOrd="1" destOrd="0" presId="urn:microsoft.com/office/officeart/2008/layout/VerticalCurvedList"/>
    <dgm:cxn modelId="{897155F5-A722-4135-9271-CD5C5C16ADB2}" type="presParOf" srcId="{8F46E8B2-EB82-4BA6-B47C-77EE34E3EE7B}" destId="{937D470D-9C34-45B1-B88B-C9A287F82961}" srcOrd="2" destOrd="0" presId="urn:microsoft.com/office/officeart/2008/layout/VerticalCurvedList"/>
    <dgm:cxn modelId="{DCAF1A6D-ACEE-4A1B-BEFB-4FA0F546461A}" type="presParOf" srcId="{937D470D-9C34-45B1-B88B-C9A287F82961}" destId="{0106E0CB-16EC-43FE-A518-E347795279BF}" srcOrd="0" destOrd="0" presId="urn:microsoft.com/office/officeart/2008/layout/VerticalCurvedList"/>
    <dgm:cxn modelId="{9971BC24-659A-4B22-BF43-F42F5D7E4961}" type="presParOf" srcId="{8F46E8B2-EB82-4BA6-B47C-77EE34E3EE7B}" destId="{41C2511F-321E-4CC2-9415-F31CD1B4AD32}" srcOrd="3" destOrd="0" presId="urn:microsoft.com/office/officeart/2008/layout/VerticalCurvedList"/>
    <dgm:cxn modelId="{E639017A-6B3B-4D55-86A3-AD667277F68B}" type="presParOf" srcId="{8F46E8B2-EB82-4BA6-B47C-77EE34E3EE7B}" destId="{164F71A6-61CB-412F-9444-BB9E5289AD32}" srcOrd="4" destOrd="0" presId="urn:microsoft.com/office/officeart/2008/layout/VerticalCurvedList"/>
    <dgm:cxn modelId="{9C4C7E65-B2D6-4E3F-AAF4-796091383AED}" type="presParOf" srcId="{164F71A6-61CB-412F-9444-BB9E5289AD32}" destId="{8F934928-F00F-42B2-9394-37C4CEB65D75}" srcOrd="0" destOrd="0" presId="urn:microsoft.com/office/officeart/2008/layout/VerticalCurvedList"/>
    <dgm:cxn modelId="{312873CB-705E-4E81-B143-47D25713A8EA}" type="presParOf" srcId="{8F46E8B2-EB82-4BA6-B47C-77EE34E3EE7B}" destId="{F0A18F45-5200-47B9-8293-6C349A15AB65}" srcOrd="5" destOrd="0" presId="urn:microsoft.com/office/officeart/2008/layout/VerticalCurvedList"/>
    <dgm:cxn modelId="{E3FD026E-041D-4411-A654-7404EDF0683D}" type="presParOf" srcId="{8F46E8B2-EB82-4BA6-B47C-77EE34E3EE7B}" destId="{A9D9AA3F-F967-4C6E-8ACF-78EABCC26EFB}" srcOrd="6" destOrd="0" presId="urn:microsoft.com/office/officeart/2008/layout/VerticalCurvedList"/>
    <dgm:cxn modelId="{15F1EDCD-43E5-45F5-BBD4-C57D2686660C}" type="presParOf" srcId="{A9D9AA3F-F967-4C6E-8ACF-78EABCC26EFB}" destId="{E7FE34AD-2A27-41CF-8576-4AAABF8D49BE}" srcOrd="0" destOrd="0" presId="urn:microsoft.com/office/officeart/2008/layout/VerticalCurvedList"/>
    <dgm:cxn modelId="{9D1AF198-A212-467E-98E8-517F3D3B7739}" type="presParOf" srcId="{8F46E8B2-EB82-4BA6-B47C-77EE34E3EE7B}" destId="{EF295A87-C40B-47BE-B0A9-118F3E4A9043}" srcOrd="7" destOrd="0" presId="urn:microsoft.com/office/officeart/2008/layout/VerticalCurvedList"/>
    <dgm:cxn modelId="{D4062F57-7EE4-4B47-98F5-26E6D5DECCD9}" type="presParOf" srcId="{8F46E8B2-EB82-4BA6-B47C-77EE34E3EE7B}" destId="{E2B350C8-B77B-418E-8BF4-E84377887CA6}" srcOrd="8" destOrd="0" presId="urn:microsoft.com/office/officeart/2008/layout/VerticalCurvedList"/>
    <dgm:cxn modelId="{DC6CE5EF-15B9-4EBA-8CEA-4EBC6B0D4386}" type="presParOf" srcId="{E2B350C8-B77B-418E-8BF4-E84377887CA6}" destId="{103393CD-33DF-4C1A-B9E2-60DA99E36BFC}" srcOrd="0" destOrd="0" presId="urn:microsoft.com/office/officeart/2008/layout/VerticalCurvedList"/>
    <dgm:cxn modelId="{91EA61DE-28C3-42E9-970E-92C19FC37A46}" type="presParOf" srcId="{8F46E8B2-EB82-4BA6-B47C-77EE34E3EE7B}" destId="{7ED55A84-1ED9-45AE-89F4-1F1C5C362DE2}" srcOrd="9" destOrd="0" presId="urn:microsoft.com/office/officeart/2008/layout/VerticalCurvedList"/>
    <dgm:cxn modelId="{B89EC533-81F5-4EF8-AA9B-375B6EB33C66}" type="presParOf" srcId="{8F46E8B2-EB82-4BA6-B47C-77EE34E3EE7B}" destId="{A8184319-BA03-450D-A707-7A1587C78C4C}" srcOrd="10" destOrd="0" presId="urn:microsoft.com/office/officeart/2008/layout/VerticalCurvedList"/>
    <dgm:cxn modelId="{4194BF24-0659-46B6-B704-49C1F7F86BB5}" type="presParOf" srcId="{A8184319-BA03-450D-A707-7A1587C78C4C}" destId="{5D217052-AF3E-412D-9B08-3D2B996488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3A92A-EFF4-41E6-ABF0-1772F2511934}">
      <dsp:nvSpPr>
        <dsp:cNvPr id="0" name=""/>
        <dsp:cNvSpPr/>
      </dsp:nvSpPr>
      <dsp:spPr>
        <a:xfrm>
          <a:off x="0" y="0"/>
          <a:ext cx="8085990" cy="228145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1D7B5-5F32-4E51-AA6E-5566E4F175E2}">
      <dsp:nvSpPr>
        <dsp:cNvPr id="0" name=""/>
        <dsp:cNvSpPr/>
      </dsp:nvSpPr>
      <dsp:spPr>
        <a:xfrm>
          <a:off x="242579" y="304193"/>
          <a:ext cx="2375259" cy="1673064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FEFABB-E508-4F9D-AC97-9E4FFBDAD186}">
      <dsp:nvSpPr>
        <dsp:cNvPr id="0" name=""/>
        <dsp:cNvSpPr/>
      </dsp:nvSpPr>
      <dsp:spPr>
        <a:xfrm rot="10800000">
          <a:off x="242579" y="2281450"/>
          <a:ext cx="2375259" cy="27884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Crecimiento de las ventas globales de e-commerce: </a:t>
          </a:r>
          <a:r>
            <a:rPr lang="es-MX" sz="1200" kern="1200" dirty="0">
              <a:latin typeface="Poppins" panose="00000500000000000000" pitchFamily="2" charset="0"/>
              <a:cs typeface="Poppins" panose="00000500000000000000" pitchFamily="2" charset="0"/>
            </a:rPr>
            <a:t>$4.9 billones en 2021, estimado a $7.4 billones para 2025 (eMarketer).
Impulso por la penetración de internet, dispositivos móviles y cambios en hábitos de consumo post-pandemia</a:t>
          </a:r>
          <a:r>
            <a:rPr lang="es-MX" sz="1200" kern="1200" dirty="0"/>
            <a:t>.
</a:t>
          </a:r>
          <a:endParaRPr lang="es-PE" sz="1200" kern="1200" dirty="0"/>
        </a:p>
      </dsp:txBody>
      <dsp:txXfrm rot="10800000">
        <a:off x="315626" y="2281450"/>
        <a:ext cx="2229165" cy="2715393"/>
      </dsp:txXfrm>
    </dsp:sp>
    <dsp:sp modelId="{95E90415-0BEE-40F4-8FBA-6602C3B67283}">
      <dsp:nvSpPr>
        <dsp:cNvPr id="0" name=""/>
        <dsp:cNvSpPr/>
      </dsp:nvSpPr>
      <dsp:spPr>
        <a:xfrm>
          <a:off x="2855365" y="304193"/>
          <a:ext cx="2375259" cy="1673064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alpha val="90000"/>
            <a:hueOff val="0"/>
            <a:satOff val="-662"/>
            <a:lumOff val="6069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553D73-07C6-4072-933E-4FCE4B8C52E7}">
      <dsp:nvSpPr>
        <dsp:cNvPr id="0" name=""/>
        <dsp:cNvSpPr/>
      </dsp:nvSpPr>
      <dsp:spPr>
        <a:xfrm rot="10800000">
          <a:off x="2855365" y="2281450"/>
          <a:ext cx="2375259" cy="27884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América Latina: </a:t>
          </a:r>
          <a:r>
            <a:rPr lang="es-MX" sz="1200" kern="1200" dirty="0">
              <a:latin typeface="Poppins" panose="00000500000000000000" pitchFamily="2" charset="0"/>
              <a:cs typeface="Poppins" panose="00000500000000000000" pitchFamily="2" charset="0"/>
            </a:rPr>
            <a:t>37% de crecimiento en 2020 ($85 mil millones) (EBANX).
</a:t>
          </a:r>
          <a:r>
            <a:rPr lang="es-MX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Perú: </a:t>
          </a:r>
          <a:r>
            <a:rPr lang="es-MX" sz="1200" kern="1200" dirty="0">
              <a:latin typeface="Poppins" panose="00000500000000000000" pitchFamily="2" charset="0"/>
              <a:cs typeface="Poppins" panose="00000500000000000000" pitchFamily="2" charset="0"/>
            </a:rPr>
            <a:t>50% de crecimiento en 2020 ($6 mil millones) (CAPECE)</a:t>
          </a:r>
          <a:endParaRPr lang="es-PE" sz="12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0800000">
        <a:off x="2928412" y="2281450"/>
        <a:ext cx="2229165" cy="2715393"/>
      </dsp:txXfrm>
    </dsp:sp>
    <dsp:sp modelId="{08839089-F139-4041-B5CD-1A6B4E98599E}">
      <dsp:nvSpPr>
        <dsp:cNvPr id="0" name=""/>
        <dsp:cNvSpPr/>
      </dsp:nvSpPr>
      <dsp:spPr>
        <a:xfrm>
          <a:off x="5468150" y="304193"/>
          <a:ext cx="2375259" cy="1673064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alpha val="90000"/>
            <a:hueOff val="0"/>
            <a:satOff val="-1325"/>
            <a:lumOff val="12137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FF7B85-EE48-437A-A5E7-EBEB193B934D}">
      <dsp:nvSpPr>
        <dsp:cNvPr id="0" name=""/>
        <dsp:cNvSpPr/>
      </dsp:nvSpPr>
      <dsp:spPr>
        <a:xfrm rot="10800000">
          <a:off x="5468150" y="2281450"/>
          <a:ext cx="2375259" cy="27884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1" kern="1200" dirty="0">
              <a:latin typeface="Poppins" panose="00000500000000000000" pitchFamily="2" charset="0"/>
              <a:cs typeface="Poppins" panose="00000500000000000000" pitchFamily="2" charset="0"/>
            </a:rPr>
            <a:t>Desafío: </a:t>
          </a:r>
          <a:r>
            <a:rPr lang="es-MX" sz="1100" kern="1200" dirty="0">
              <a:latin typeface="Poppins" panose="00000500000000000000" pitchFamily="2" charset="0"/>
              <a:cs typeface="Poppins" panose="00000500000000000000" pitchFamily="2" charset="0"/>
            </a:rPr>
            <a:t>Transición de una floristería tradicional al mundo digital.
</a:t>
          </a:r>
          <a:r>
            <a:rPr lang="es-MX" sz="1100" b="1" kern="1200" dirty="0">
              <a:latin typeface="Poppins" panose="00000500000000000000" pitchFamily="2" charset="0"/>
              <a:cs typeface="Poppins" panose="00000500000000000000" pitchFamily="2" charset="0"/>
            </a:rPr>
            <a:t>Pregunta del Proyecto: </a:t>
          </a:r>
          <a:r>
            <a:rPr lang="es-MX" sz="1100" kern="1200" dirty="0">
              <a:latin typeface="Poppins" panose="00000500000000000000" pitchFamily="2" charset="0"/>
              <a:cs typeface="Poppins" panose="00000500000000000000" pitchFamily="2" charset="0"/>
            </a:rPr>
            <a:t>¿Cómo puede un sistema de comercio digital mejorar las operaciones y ampliar el alcance?
</a:t>
          </a:r>
          <a:r>
            <a:rPr lang="es-MX" sz="1100" b="1" kern="1200" dirty="0">
              <a:latin typeface="Poppins" panose="00000500000000000000" pitchFamily="2" charset="0"/>
              <a:cs typeface="Poppins" panose="00000500000000000000" pitchFamily="2" charset="0"/>
            </a:rPr>
            <a:t>Hipótesis: </a:t>
          </a:r>
          <a:r>
            <a:rPr lang="es-MX" sz="1100" kern="1200" dirty="0">
              <a:latin typeface="Poppins" panose="00000500000000000000" pitchFamily="2" charset="0"/>
              <a:cs typeface="Poppins" panose="00000500000000000000" pitchFamily="2" charset="0"/>
            </a:rPr>
            <a:t>La implementación de un sistema de comercio digital incrementará las ventas.</a:t>
          </a:r>
          <a:endParaRPr lang="es-PE" sz="11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0800000">
        <a:off x="5541197" y="2281450"/>
        <a:ext cx="2229165" cy="2715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F1EA0-D034-4EAF-AF1B-8D75A6A2FB84}">
      <dsp:nvSpPr>
        <dsp:cNvPr id="0" name=""/>
        <dsp:cNvSpPr/>
      </dsp:nvSpPr>
      <dsp:spPr>
        <a:xfrm rot="10800000">
          <a:off x="2467681" y="238"/>
          <a:ext cx="8842834" cy="961406"/>
        </a:xfrm>
        <a:prstGeom prst="homePlate">
          <a:avLst/>
        </a:prstGeom>
        <a:solidFill>
          <a:srgbClr val="9853EF"/>
        </a:solidFill>
        <a:ln w="12700" cap="flat" cmpd="sng" algn="ctr">
          <a:solidFill>
            <a:srgbClr val="9853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9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Tw Cen MT" panose="020B0602020104020603" pitchFamily="34" charset="0"/>
            </a:rPr>
            <a:t>El sistema propuesto ofrece una solución integral de comercio electrónico que transformará la operación tradicional de "El y Ella Detalles" en un negocio digital moderno.</a:t>
          </a:r>
          <a:endParaRPr lang="es-PE" sz="2400" kern="1200" dirty="0">
            <a:latin typeface="Tw Cen MT" panose="020B0602020104020603" pitchFamily="34" charset="0"/>
          </a:endParaRPr>
        </a:p>
      </dsp:txBody>
      <dsp:txXfrm rot="10800000">
        <a:off x="2708032" y="238"/>
        <a:ext cx="8602483" cy="961406"/>
      </dsp:txXfrm>
    </dsp:sp>
    <dsp:sp modelId="{066CF3E0-9827-439B-986D-17A94A7A5387}">
      <dsp:nvSpPr>
        <dsp:cNvPr id="0" name=""/>
        <dsp:cNvSpPr/>
      </dsp:nvSpPr>
      <dsp:spPr>
        <a:xfrm>
          <a:off x="1986978" y="238"/>
          <a:ext cx="961406" cy="9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BDCCF-7789-4202-B01A-313F82697E07}">
      <dsp:nvSpPr>
        <dsp:cNvPr id="0" name=""/>
        <dsp:cNvSpPr/>
      </dsp:nvSpPr>
      <dsp:spPr>
        <a:xfrm rot="10800000">
          <a:off x="2467681" y="1248631"/>
          <a:ext cx="8842834" cy="961406"/>
        </a:xfrm>
        <a:prstGeom prst="homePlate">
          <a:avLst/>
        </a:prstGeom>
        <a:solidFill>
          <a:srgbClr val="8562EE"/>
        </a:solidFill>
        <a:ln w="12700" cap="flat" cmpd="sng" algn="ctr">
          <a:solidFill>
            <a:srgbClr val="8562E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9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Tw Cen MT" panose="020B0602020104020603" pitchFamily="34" charset="0"/>
            </a:rPr>
            <a:t>La arquitectura del sistema, representada por los diagramas de clases y entidad-relación, muestra una estructura bien organizada.</a:t>
          </a:r>
          <a:endParaRPr lang="es-PE" sz="2400" kern="1200" dirty="0">
            <a:latin typeface="Tw Cen MT" panose="020B0602020104020603" pitchFamily="34" charset="0"/>
          </a:endParaRPr>
        </a:p>
      </dsp:txBody>
      <dsp:txXfrm rot="10800000">
        <a:off x="2708032" y="1248631"/>
        <a:ext cx="8602483" cy="961406"/>
      </dsp:txXfrm>
    </dsp:sp>
    <dsp:sp modelId="{681608F2-3331-4859-8D54-9EBE9195263C}">
      <dsp:nvSpPr>
        <dsp:cNvPr id="0" name=""/>
        <dsp:cNvSpPr/>
      </dsp:nvSpPr>
      <dsp:spPr>
        <a:xfrm>
          <a:off x="1986978" y="1248631"/>
          <a:ext cx="961406" cy="9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A0BC5-56D9-4137-A095-CB148E7E8379}">
      <dsp:nvSpPr>
        <dsp:cNvPr id="0" name=""/>
        <dsp:cNvSpPr/>
      </dsp:nvSpPr>
      <dsp:spPr>
        <a:xfrm rot="10800000">
          <a:off x="2467681" y="2497024"/>
          <a:ext cx="8842834" cy="961406"/>
        </a:xfrm>
        <a:prstGeom prst="homePlate">
          <a:avLst/>
        </a:prstGeom>
        <a:solidFill>
          <a:srgbClr val="5B85EC"/>
        </a:solidFill>
        <a:ln w="12700" cap="flat" cmpd="sng" algn="ctr">
          <a:solidFill>
            <a:srgbClr val="5B85E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9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Tw Cen MT" panose="020B0602020104020603" pitchFamily="34" charset="0"/>
            </a:rPr>
            <a:t>El sistema incluye funcionalidades esenciales como gestión de usuarios, catálogo de productos, carrito de compras, procesamiento de pedidos y gestión de inventario</a:t>
          </a:r>
          <a:endParaRPr lang="es-PE" sz="2400" kern="1200" dirty="0">
            <a:latin typeface="Tw Cen MT" panose="020B0602020104020603" pitchFamily="34" charset="0"/>
          </a:endParaRPr>
        </a:p>
      </dsp:txBody>
      <dsp:txXfrm rot="10800000">
        <a:off x="2708032" y="2497024"/>
        <a:ext cx="8602483" cy="961406"/>
      </dsp:txXfrm>
    </dsp:sp>
    <dsp:sp modelId="{8AA3746A-FD79-4DCA-963D-DFF9BCD673C0}">
      <dsp:nvSpPr>
        <dsp:cNvPr id="0" name=""/>
        <dsp:cNvSpPr/>
      </dsp:nvSpPr>
      <dsp:spPr>
        <a:xfrm>
          <a:off x="1986978" y="2497024"/>
          <a:ext cx="961406" cy="9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CED49-6CAF-4C78-A92E-31BCCE40D88E}">
      <dsp:nvSpPr>
        <dsp:cNvPr id="0" name=""/>
        <dsp:cNvSpPr/>
      </dsp:nvSpPr>
      <dsp:spPr>
        <a:xfrm rot="10800000">
          <a:off x="2467681" y="3745418"/>
          <a:ext cx="8842834" cy="961406"/>
        </a:xfrm>
        <a:prstGeom prst="homePlate">
          <a:avLst/>
        </a:prstGeom>
        <a:solidFill>
          <a:srgbClr val="957CF0"/>
        </a:solidFill>
        <a:ln w="12700" cap="flat" cmpd="sng" algn="ctr">
          <a:solidFill>
            <a:srgbClr val="957C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9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Tw Cen MT" panose="020B0602020104020603" pitchFamily="34" charset="0"/>
            </a:rPr>
            <a:t>El diagrama de procesos ilustra un flujo de compra intuitivo y eficiente, desde la selección de productos hasta la entrega y seguimiento </a:t>
          </a:r>
          <a:r>
            <a:rPr lang="es-MX" sz="2400" kern="1200" dirty="0" err="1">
              <a:latin typeface="Tw Cen MT" panose="020B0602020104020603" pitchFamily="34" charset="0"/>
            </a:rPr>
            <a:t>post-venta</a:t>
          </a:r>
          <a:r>
            <a:rPr lang="es-MX" sz="2400" kern="1200" dirty="0">
              <a:latin typeface="Tw Cen MT" panose="020B0602020104020603" pitchFamily="34" charset="0"/>
            </a:rPr>
            <a:t>.</a:t>
          </a:r>
          <a:endParaRPr lang="es-PE" sz="2400" kern="1200" dirty="0">
            <a:latin typeface="Tw Cen MT" panose="020B0602020104020603" pitchFamily="34" charset="0"/>
          </a:endParaRPr>
        </a:p>
      </dsp:txBody>
      <dsp:txXfrm rot="10800000">
        <a:off x="2708032" y="3745418"/>
        <a:ext cx="8602483" cy="961406"/>
      </dsp:txXfrm>
    </dsp:sp>
    <dsp:sp modelId="{3DF17B7F-D656-4762-A27C-B6DE630CA886}">
      <dsp:nvSpPr>
        <dsp:cNvPr id="0" name=""/>
        <dsp:cNvSpPr/>
      </dsp:nvSpPr>
      <dsp:spPr>
        <a:xfrm>
          <a:off x="1986978" y="3745418"/>
          <a:ext cx="961406" cy="9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13DA9-8CC6-4905-88B9-B9E1E50C952C}">
      <dsp:nvSpPr>
        <dsp:cNvPr id="0" name=""/>
        <dsp:cNvSpPr/>
      </dsp:nvSpPr>
      <dsp:spPr>
        <a:xfrm rot="10800000">
          <a:off x="2467681" y="4993811"/>
          <a:ext cx="8842834" cy="961406"/>
        </a:xfrm>
        <a:prstGeom prst="homePlate">
          <a:avLst/>
        </a:prstGeom>
        <a:solidFill>
          <a:srgbClr val="00C6D0"/>
        </a:solidFill>
        <a:ln w="12700" cap="flat" cmpd="sng" algn="ctr">
          <a:solidFill>
            <a:srgbClr val="00C6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95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Tw Cen MT" panose="020B0602020104020603" pitchFamily="34" charset="0"/>
            </a:rPr>
            <a:t>El proyecto considera tanto los aspectos funcionales como los no funcionales, garantizando no solo la funcionalidad del sistema, sino también su rendimiento, seguridad y usabilidad.</a:t>
          </a:r>
          <a:endParaRPr lang="es-PE" sz="2400" kern="1200" dirty="0">
            <a:latin typeface="Tw Cen MT" panose="020B0602020104020603" pitchFamily="34" charset="0"/>
          </a:endParaRPr>
        </a:p>
      </dsp:txBody>
      <dsp:txXfrm rot="10800000">
        <a:off x="2708032" y="4993811"/>
        <a:ext cx="8602483" cy="961406"/>
      </dsp:txXfrm>
    </dsp:sp>
    <dsp:sp modelId="{3266080C-7221-4323-8276-D1D85D8080A8}">
      <dsp:nvSpPr>
        <dsp:cNvPr id="0" name=""/>
        <dsp:cNvSpPr/>
      </dsp:nvSpPr>
      <dsp:spPr>
        <a:xfrm>
          <a:off x="1986978" y="4993811"/>
          <a:ext cx="961406" cy="9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10C25-5B44-4B94-A09E-DE1B0543EDD5}">
      <dsp:nvSpPr>
        <dsp:cNvPr id="0" name=""/>
        <dsp:cNvSpPr/>
      </dsp:nvSpPr>
      <dsp:spPr>
        <a:xfrm>
          <a:off x="-6676817" y="-1021000"/>
          <a:ext cx="7946653" cy="7946653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C7730-7479-4398-8455-7CAF36F5F04E}">
      <dsp:nvSpPr>
        <dsp:cNvPr id="0" name=""/>
        <dsp:cNvSpPr/>
      </dsp:nvSpPr>
      <dsp:spPr>
        <a:xfrm>
          <a:off x="554625" y="368922"/>
          <a:ext cx="9135791" cy="738317"/>
        </a:xfrm>
        <a:prstGeom prst="rect">
          <a:avLst/>
        </a:prstGeom>
        <a:solidFill>
          <a:srgbClr val="00C6D0"/>
        </a:solidFill>
        <a:ln w="12700" cap="flat" cmpd="sng" algn="ctr">
          <a:solidFill>
            <a:srgbClr val="00C6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Tw Cen MT" panose="020B0602020104020603" pitchFamily="34" charset="0"/>
            </a:rPr>
            <a:t>Se recomienda desarrollar un plan de transición detallado que incluya capacitación del personal y una estrategia de marketing digital </a:t>
          </a:r>
          <a:endParaRPr lang="es-PE" sz="2000" kern="1200" dirty="0">
            <a:latin typeface="Tw Cen MT" panose="020B0602020104020603" pitchFamily="34" charset="0"/>
          </a:endParaRPr>
        </a:p>
      </dsp:txBody>
      <dsp:txXfrm>
        <a:off x="554625" y="368922"/>
        <a:ext cx="9135791" cy="738317"/>
      </dsp:txXfrm>
    </dsp:sp>
    <dsp:sp modelId="{0106E0CB-16EC-43FE-A518-E347795279BF}">
      <dsp:nvSpPr>
        <dsp:cNvPr id="0" name=""/>
        <dsp:cNvSpPr/>
      </dsp:nvSpPr>
      <dsp:spPr>
        <a:xfrm>
          <a:off x="93177" y="276632"/>
          <a:ext cx="922897" cy="922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2511F-321E-4CC2-9415-F31CD1B4AD32}">
      <dsp:nvSpPr>
        <dsp:cNvPr id="0" name=""/>
        <dsp:cNvSpPr/>
      </dsp:nvSpPr>
      <dsp:spPr>
        <a:xfrm>
          <a:off x="1083682" y="1476045"/>
          <a:ext cx="8606734" cy="738317"/>
        </a:xfrm>
        <a:prstGeom prst="rect">
          <a:avLst/>
        </a:prstGeom>
        <a:solidFill>
          <a:srgbClr val="957CF0"/>
        </a:solidFill>
        <a:ln w="12700" cap="flat" cmpd="sng" algn="ctr">
          <a:solidFill>
            <a:srgbClr val="957C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Tw Cen MT" panose="020B0602020104020603" pitchFamily="34" charset="0"/>
            </a:rPr>
            <a:t>Se sugiere implementar un sistema robusto de gestión de versiones y documentación para facilitar el mantenimiento y las actualizaciones</a:t>
          </a:r>
          <a:endParaRPr lang="es-PE" sz="2000" kern="1200" dirty="0">
            <a:latin typeface="Tw Cen MT" panose="020B0602020104020603" pitchFamily="34" charset="0"/>
          </a:endParaRPr>
        </a:p>
      </dsp:txBody>
      <dsp:txXfrm>
        <a:off x="1083682" y="1476045"/>
        <a:ext cx="8606734" cy="738317"/>
      </dsp:txXfrm>
    </dsp:sp>
    <dsp:sp modelId="{8F934928-F00F-42B2-9394-37C4CEB65D75}">
      <dsp:nvSpPr>
        <dsp:cNvPr id="0" name=""/>
        <dsp:cNvSpPr/>
      </dsp:nvSpPr>
      <dsp:spPr>
        <a:xfrm>
          <a:off x="622234" y="1383755"/>
          <a:ext cx="922897" cy="922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18F45-5200-47B9-8293-6C349A15AB65}">
      <dsp:nvSpPr>
        <dsp:cNvPr id="0" name=""/>
        <dsp:cNvSpPr/>
      </dsp:nvSpPr>
      <dsp:spPr>
        <a:xfrm>
          <a:off x="1246060" y="2583167"/>
          <a:ext cx="8444356" cy="738317"/>
        </a:xfrm>
        <a:prstGeom prst="rect">
          <a:avLst/>
        </a:prstGeom>
        <a:solidFill>
          <a:srgbClr val="5B85EC"/>
        </a:solidFill>
        <a:ln w="12700" cap="flat" cmpd="sng" algn="ctr">
          <a:solidFill>
            <a:srgbClr val="5B85E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Tw Cen MT" panose="020B0602020104020603" pitchFamily="34" charset="0"/>
            </a:rPr>
            <a:t>Se aconseja considerar la adición de una funcionalidad de personalización de arreglos florales, permitiendo a los clientes crear diseños únicos</a:t>
          </a:r>
          <a:endParaRPr lang="es-PE" sz="2000" kern="1200" dirty="0">
            <a:latin typeface="Tw Cen MT" panose="020B0602020104020603" pitchFamily="34" charset="0"/>
          </a:endParaRPr>
        </a:p>
      </dsp:txBody>
      <dsp:txXfrm>
        <a:off x="1246060" y="2583167"/>
        <a:ext cx="8444356" cy="738317"/>
      </dsp:txXfrm>
    </dsp:sp>
    <dsp:sp modelId="{E7FE34AD-2A27-41CF-8576-4AAABF8D49BE}">
      <dsp:nvSpPr>
        <dsp:cNvPr id="0" name=""/>
        <dsp:cNvSpPr/>
      </dsp:nvSpPr>
      <dsp:spPr>
        <a:xfrm>
          <a:off x="784611" y="2490877"/>
          <a:ext cx="922897" cy="922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95A87-C40B-47BE-B0A9-118F3E4A9043}">
      <dsp:nvSpPr>
        <dsp:cNvPr id="0" name=""/>
        <dsp:cNvSpPr/>
      </dsp:nvSpPr>
      <dsp:spPr>
        <a:xfrm>
          <a:off x="1083682" y="3690290"/>
          <a:ext cx="8606734" cy="738317"/>
        </a:xfrm>
        <a:prstGeom prst="rect">
          <a:avLst/>
        </a:prstGeom>
        <a:solidFill>
          <a:srgbClr val="8562EE"/>
        </a:solidFill>
        <a:ln w="12700" cap="flat" cmpd="sng" algn="ctr">
          <a:solidFill>
            <a:srgbClr val="8562E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Tw Cen MT" panose="020B0602020104020603" pitchFamily="34" charset="0"/>
            </a:rPr>
            <a:t>Se recomienda implementar un sistema de análisis de datos para monitorear y optimizar continuamente el proceso de compra</a:t>
          </a:r>
          <a:endParaRPr lang="es-PE" sz="2000" kern="1200" dirty="0">
            <a:latin typeface="Tw Cen MT" panose="020B0602020104020603" pitchFamily="34" charset="0"/>
          </a:endParaRPr>
        </a:p>
      </dsp:txBody>
      <dsp:txXfrm>
        <a:off x="1083682" y="3690290"/>
        <a:ext cx="8606734" cy="738317"/>
      </dsp:txXfrm>
    </dsp:sp>
    <dsp:sp modelId="{103393CD-33DF-4C1A-B9E2-60DA99E36BFC}">
      <dsp:nvSpPr>
        <dsp:cNvPr id="0" name=""/>
        <dsp:cNvSpPr/>
      </dsp:nvSpPr>
      <dsp:spPr>
        <a:xfrm>
          <a:off x="622234" y="3598000"/>
          <a:ext cx="922897" cy="922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55A84-1ED9-45AE-89F4-1F1C5C362DE2}">
      <dsp:nvSpPr>
        <dsp:cNvPr id="0" name=""/>
        <dsp:cNvSpPr/>
      </dsp:nvSpPr>
      <dsp:spPr>
        <a:xfrm>
          <a:off x="554625" y="4797412"/>
          <a:ext cx="9135791" cy="738317"/>
        </a:xfrm>
        <a:prstGeom prst="rect">
          <a:avLst/>
        </a:prstGeom>
        <a:solidFill>
          <a:srgbClr val="9853EF"/>
        </a:solidFill>
        <a:ln w="12700" cap="flat" cmpd="sng" algn="ctr">
          <a:solidFill>
            <a:srgbClr val="9853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Tw Cen MT" panose="020B0602020104020603" pitchFamily="34" charset="0"/>
            </a:rPr>
            <a:t>Se sugiere establecer un plan de pruebas exhaustivo que incluya pruebas de carga, seguridad y usabilidad antes del lanzamiento.</a:t>
          </a:r>
          <a:endParaRPr lang="es-PE" sz="2000" kern="1200" dirty="0">
            <a:latin typeface="Tw Cen MT" panose="020B0602020104020603" pitchFamily="34" charset="0"/>
          </a:endParaRPr>
        </a:p>
      </dsp:txBody>
      <dsp:txXfrm>
        <a:off x="554625" y="4797412"/>
        <a:ext cx="9135791" cy="738317"/>
      </dsp:txXfrm>
    </dsp:sp>
    <dsp:sp modelId="{5D217052-AF3E-412D-9B08-3D2B99648816}">
      <dsp:nvSpPr>
        <dsp:cNvPr id="0" name=""/>
        <dsp:cNvSpPr/>
      </dsp:nvSpPr>
      <dsp:spPr>
        <a:xfrm>
          <a:off x="93177" y="4705122"/>
          <a:ext cx="922897" cy="922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33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706CFA-9FE4-31E0-F73A-B43A5620F8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4372" y="1419446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DD700-3375-DD23-7D91-FFC14B54C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24400" y="1419444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491B3-737F-52DA-4D43-DBDDF4CBF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4428" y="1419442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F46D36-ABF6-5D58-27AC-329B006993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4456" y="1419440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8E7412-4793-5FAC-5153-B5228E749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15656" y="1419448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706CFA-9FE4-31E0-F73A-B43A5620F8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215656" y="1419446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DD700-3375-DD23-7D91-FFC14B54C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54372" y="1419444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491B3-737F-52DA-4D43-DBDDF4CBF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4400" y="1419442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F46D36-ABF6-5D58-27AC-329B006993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4428" y="1419440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8E7412-4793-5FAC-5153-B5228E749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185684" y="1419448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706CFA-9FE4-31E0-F73A-B43A5620F8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185684" y="1419446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DD700-3375-DD23-7D91-FFC14B54C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15656" y="1419444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491B3-737F-52DA-4D43-DBDDF4CBF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4372" y="1419442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F46D36-ABF6-5D58-27AC-329B006993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4400" y="1419440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8E7412-4793-5FAC-5153-B5228E749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155712" y="1419448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5FC826-D2A5-9208-51CB-269CD0E7F6CF}"/>
              </a:ext>
            </a:extLst>
          </p:cNvPr>
          <p:cNvSpPr/>
          <p:nvPr userDrawn="1"/>
        </p:nvSpPr>
        <p:spPr>
          <a:xfrm>
            <a:off x="6426200" y="0"/>
            <a:ext cx="5765800" cy="6858000"/>
          </a:xfrm>
          <a:prstGeom prst="rect">
            <a:avLst/>
          </a:prstGeom>
          <a:gradFill>
            <a:gsLst>
              <a:gs pos="26000">
                <a:srgbClr val="C00000"/>
              </a:gs>
              <a:gs pos="100000">
                <a:srgbClr val="FF99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64A52F-D0BD-CD79-7EEA-71AAD3878E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6200" y="901700"/>
            <a:ext cx="4724400" cy="5054600"/>
          </a:xfrm>
          <a:custGeom>
            <a:avLst/>
            <a:gdLst>
              <a:gd name="connsiteX0" fmla="*/ 0 w 4724400"/>
              <a:gd name="connsiteY0" fmla="*/ 0 h 5054600"/>
              <a:gd name="connsiteX1" fmla="*/ 3881950 w 4724400"/>
              <a:gd name="connsiteY1" fmla="*/ 0 h 5054600"/>
              <a:gd name="connsiteX2" fmla="*/ 4724400 w 4724400"/>
              <a:gd name="connsiteY2" fmla="*/ 842450 h 5054600"/>
              <a:gd name="connsiteX3" fmla="*/ 4724400 w 4724400"/>
              <a:gd name="connsiteY3" fmla="*/ 4212150 h 5054600"/>
              <a:gd name="connsiteX4" fmla="*/ 3881950 w 4724400"/>
              <a:gd name="connsiteY4" fmla="*/ 5054600 h 5054600"/>
              <a:gd name="connsiteX5" fmla="*/ 0 w 4724400"/>
              <a:gd name="connsiteY5" fmla="*/ 505460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400" h="5054600">
                <a:moveTo>
                  <a:pt x="0" y="0"/>
                </a:moveTo>
                <a:lnTo>
                  <a:pt x="3881950" y="0"/>
                </a:lnTo>
                <a:cubicBezTo>
                  <a:pt x="4347222" y="0"/>
                  <a:pt x="4724400" y="377178"/>
                  <a:pt x="4724400" y="842450"/>
                </a:cubicBezTo>
                <a:lnTo>
                  <a:pt x="4724400" y="4212150"/>
                </a:lnTo>
                <a:cubicBezTo>
                  <a:pt x="4724400" y="4677422"/>
                  <a:pt x="4347222" y="5054600"/>
                  <a:pt x="3881950" y="5054600"/>
                </a:cubicBezTo>
                <a:lnTo>
                  <a:pt x="0" y="5054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3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7BC333A-3613-FF55-8C3A-659D4361A278}"/>
              </a:ext>
            </a:extLst>
          </p:cNvPr>
          <p:cNvSpPr/>
          <p:nvPr userDrawn="1"/>
        </p:nvSpPr>
        <p:spPr>
          <a:xfrm>
            <a:off x="0" y="330200"/>
            <a:ext cx="6718300" cy="6527800"/>
          </a:xfrm>
          <a:prstGeom prst="triangle">
            <a:avLst>
              <a:gd name="adj" fmla="val 0"/>
            </a:avLst>
          </a:prstGeom>
          <a:gradFill>
            <a:gsLst>
              <a:gs pos="26000">
                <a:srgbClr val="C00000"/>
              </a:gs>
              <a:gs pos="100000">
                <a:srgbClr val="FF99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2C0865-F91F-C285-87F9-B1E198450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97000" y="673100"/>
            <a:ext cx="4140200" cy="5410200"/>
          </a:xfrm>
          <a:custGeom>
            <a:avLst/>
            <a:gdLst>
              <a:gd name="connsiteX0" fmla="*/ 690047 w 4140200"/>
              <a:gd name="connsiteY0" fmla="*/ 0 h 5410200"/>
              <a:gd name="connsiteX1" fmla="*/ 3450153 w 4140200"/>
              <a:gd name="connsiteY1" fmla="*/ 0 h 5410200"/>
              <a:gd name="connsiteX2" fmla="*/ 4140200 w 4140200"/>
              <a:gd name="connsiteY2" fmla="*/ 690047 h 5410200"/>
              <a:gd name="connsiteX3" fmla="*/ 4140200 w 4140200"/>
              <a:gd name="connsiteY3" fmla="*/ 4720153 h 5410200"/>
              <a:gd name="connsiteX4" fmla="*/ 3450153 w 4140200"/>
              <a:gd name="connsiteY4" fmla="*/ 5410200 h 5410200"/>
              <a:gd name="connsiteX5" fmla="*/ 690047 w 4140200"/>
              <a:gd name="connsiteY5" fmla="*/ 5410200 h 5410200"/>
              <a:gd name="connsiteX6" fmla="*/ 0 w 4140200"/>
              <a:gd name="connsiteY6" fmla="*/ 4720153 h 5410200"/>
              <a:gd name="connsiteX7" fmla="*/ 0 w 4140200"/>
              <a:gd name="connsiteY7" fmla="*/ 690047 h 5410200"/>
              <a:gd name="connsiteX8" fmla="*/ 690047 w 4140200"/>
              <a:gd name="connsiteY8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0200" h="5410200">
                <a:moveTo>
                  <a:pt x="690047" y="0"/>
                </a:moveTo>
                <a:lnTo>
                  <a:pt x="3450153" y="0"/>
                </a:lnTo>
                <a:cubicBezTo>
                  <a:pt x="3831255" y="0"/>
                  <a:pt x="4140200" y="308945"/>
                  <a:pt x="4140200" y="690047"/>
                </a:cubicBezTo>
                <a:lnTo>
                  <a:pt x="4140200" y="4720153"/>
                </a:lnTo>
                <a:cubicBezTo>
                  <a:pt x="4140200" y="5101255"/>
                  <a:pt x="3831255" y="5410200"/>
                  <a:pt x="3450153" y="5410200"/>
                </a:cubicBezTo>
                <a:lnTo>
                  <a:pt x="690047" y="5410200"/>
                </a:lnTo>
                <a:cubicBezTo>
                  <a:pt x="308945" y="5410200"/>
                  <a:pt x="0" y="5101255"/>
                  <a:pt x="0" y="4720153"/>
                </a:cubicBezTo>
                <a:lnTo>
                  <a:pt x="0" y="690047"/>
                </a:lnTo>
                <a:cubicBezTo>
                  <a:pt x="0" y="308945"/>
                  <a:pt x="308945" y="0"/>
                  <a:pt x="690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0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CFF85FC-002F-4BED-1531-ACD3CD365985}"/>
              </a:ext>
            </a:extLst>
          </p:cNvPr>
          <p:cNvSpPr/>
          <p:nvPr userDrawn="1"/>
        </p:nvSpPr>
        <p:spPr>
          <a:xfrm>
            <a:off x="4838700" y="698500"/>
            <a:ext cx="7353300" cy="6159500"/>
          </a:xfrm>
          <a:prstGeom prst="triangle">
            <a:avLst>
              <a:gd name="adj" fmla="val 100000"/>
            </a:avLst>
          </a:prstGeom>
          <a:gradFill>
            <a:gsLst>
              <a:gs pos="26000">
                <a:srgbClr val="C00000"/>
              </a:gs>
              <a:gs pos="100000">
                <a:srgbClr val="FF99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A3D670-AC7A-663E-A928-EAC329272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0000" y="1035050"/>
            <a:ext cx="4203700" cy="4787900"/>
          </a:xfrm>
          <a:custGeom>
            <a:avLst/>
            <a:gdLst>
              <a:gd name="connsiteX0" fmla="*/ 700631 w 4203700"/>
              <a:gd name="connsiteY0" fmla="*/ 0 h 4787900"/>
              <a:gd name="connsiteX1" fmla="*/ 3503069 w 4203700"/>
              <a:gd name="connsiteY1" fmla="*/ 0 h 4787900"/>
              <a:gd name="connsiteX2" fmla="*/ 4203700 w 4203700"/>
              <a:gd name="connsiteY2" fmla="*/ 700631 h 4787900"/>
              <a:gd name="connsiteX3" fmla="*/ 4203700 w 4203700"/>
              <a:gd name="connsiteY3" fmla="*/ 4087269 h 4787900"/>
              <a:gd name="connsiteX4" fmla="*/ 3503069 w 4203700"/>
              <a:gd name="connsiteY4" fmla="*/ 4787900 h 4787900"/>
              <a:gd name="connsiteX5" fmla="*/ 700631 w 4203700"/>
              <a:gd name="connsiteY5" fmla="*/ 4787900 h 4787900"/>
              <a:gd name="connsiteX6" fmla="*/ 0 w 4203700"/>
              <a:gd name="connsiteY6" fmla="*/ 4087269 h 4787900"/>
              <a:gd name="connsiteX7" fmla="*/ 0 w 4203700"/>
              <a:gd name="connsiteY7" fmla="*/ 700631 h 4787900"/>
              <a:gd name="connsiteX8" fmla="*/ 700631 w 4203700"/>
              <a:gd name="connsiteY8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03700" h="4787900">
                <a:moveTo>
                  <a:pt x="700631" y="0"/>
                </a:moveTo>
                <a:lnTo>
                  <a:pt x="3503069" y="0"/>
                </a:lnTo>
                <a:cubicBezTo>
                  <a:pt x="3890017" y="0"/>
                  <a:pt x="4203700" y="313683"/>
                  <a:pt x="4203700" y="700631"/>
                </a:cubicBezTo>
                <a:lnTo>
                  <a:pt x="4203700" y="4087269"/>
                </a:lnTo>
                <a:cubicBezTo>
                  <a:pt x="4203700" y="4474217"/>
                  <a:pt x="3890017" y="4787900"/>
                  <a:pt x="3503069" y="4787900"/>
                </a:cubicBezTo>
                <a:lnTo>
                  <a:pt x="700631" y="4787900"/>
                </a:lnTo>
                <a:cubicBezTo>
                  <a:pt x="313683" y="4787900"/>
                  <a:pt x="0" y="4474217"/>
                  <a:pt x="0" y="4087269"/>
                </a:cubicBezTo>
                <a:lnTo>
                  <a:pt x="0" y="700631"/>
                </a:lnTo>
                <a:cubicBezTo>
                  <a:pt x="0" y="313683"/>
                  <a:pt x="313683" y="0"/>
                  <a:pt x="7006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8B83DB-57A8-4D9C-8DB8-B4DBEF8D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5DB9-891E-4C09-9BC0-37CD13777404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36F698A-BF3D-409B-A103-10ABAC56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9432A8-54CD-466C-B83D-BB20689E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ADE7-2F1F-4117-8BA8-1DAF1A6828E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33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12092-3B43-4A1C-8B6C-68289CE33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AA9A40-A955-412A-AD97-C020D21F4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F5803-6499-427C-BE64-63AC77FC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1D27-254D-4811-99EE-9FB5BC4328A3}" type="datetimeFigureOut">
              <a:rPr lang="es-PE" smtClean="0"/>
              <a:t>31/08/2024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755841-90E3-45C4-8DA5-F583FB9A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7EE84C-27BB-464F-89ED-C757C458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E86B-F982-45E6-A560-270D63867BE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145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E548C-A386-A487-0D28-52D94077C3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arcador de posición de imagen 149">
            <a:extLst>
              <a:ext uri="{FF2B5EF4-FFF2-40B4-BE49-F238E27FC236}">
                <a16:creationId xmlns:a16="http://schemas.microsoft.com/office/drawing/2014/main" id="{14733720-FF89-4906-8042-315384FE0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0838" y="14084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1" name="Marcador de posición de imagen 150">
            <a:extLst>
              <a:ext uri="{FF2B5EF4-FFF2-40B4-BE49-F238E27FC236}">
                <a16:creationId xmlns:a16="http://schemas.microsoft.com/office/drawing/2014/main" id="{D781AB5B-49AE-41C0-8BB7-EE1FF0B82C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46775" y="139675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5" name="Marcador de posición de imagen 154">
            <a:extLst>
              <a:ext uri="{FF2B5EF4-FFF2-40B4-BE49-F238E27FC236}">
                <a16:creationId xmlns:a16="http://schemas.microsoft.com/office/drawing/2014/main" id="{A3B30FF8-8398-45D0-945E-B0FCBEEBE0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393290" y="139676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6" name="Marcador de posición de imagen 155">
            <a:extLst>
              <a:ext uri="{FF2B5EF4-FFF2-40B4-BE49-F238E27FC236}">
                <a16:creationId xmlns:a16="http://schemas.microsoft.com/office/drawing/2014/main" id="{20C1C3F1-5FDB-4BA4-99AB-6401FA252EC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35779" y="143193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7" name="Marcador de posición de imagen 156">
            <a:extLst>
              <a:ext uri="{FF2B5EF4-FFF2-40B4-BE49-F238E27FC236}">
                <a16:creationId xmlns:a16="http://schemas.microsoft.com/office/drawing/2014/main" id="{5013713A-7CC4-409A-805F-337E34E879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278269" y="14202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8" name="Marcador de posición de imagen 157">
            <a:extLst>
              <a:ext uri="{FF2B5EF4-FFF2-40B4-BE49-F238E27FC236}">
                <a16:creationId xmlns:a16="http://schemas.microsoft.com/office/drawing/2014/main" id="{D74674F2-9939-4AAA-96CC-87D4503B6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197311" y="14084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9" name="Marcador de posición de imagen 158">
            <a:extLst>
              <a:ext uri="{FF2B5EF4-FFF2-40B4-BE49-F238E27FC236}">
                <a16:creationId xmlns:a16="http://schemas.microsoft.com/office/drawing/2014/main" id="{5788FE8D-A309-4974-847F-469C5E022B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63250" y="139676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Marcador de posición de imagen 151">
            <a:extLst>
              <a:ext uri="{FF2B5EF4-FFF2-40B4-BE49-F238E27FC236}">
                <a16:creationId xmlns:a16="http://schemas.microsoft.com/office/drawing/2014/main" id="{DD4B1893-8CFF-4B86-B766-330B43D82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65821" y="14084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3" name="Marcador de posición de imagen 152">
            <a:extLst>
              <a:ext uri="{FF2B5EF4-FFF2-40B4-BE49-F238E27FC236}">
                <a16:creationId xmlns:a16="http://schemas.microsoft.com/office/drawing/2014/main" id="{8566F62D-A5D6-4A54-9A83-6B0C18B06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08311" y="139675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4" name="Marcador de posición de imagen 153">
            <a:extLst>
              <a:ext uri="{FF2B5EF4-FFF2-40B4-BE49-F238E27FC236}">
                <a16:creationId xmlns:a16="http://schemas.microsoft.com/office/drawing/2014/main" id="{D0DDD630-39B8-4031-88AB-B794336E5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450801" y="14084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0" name="Marcador de posición de imagen 159">
            <a:extLst>
              <a:ext uri="{FF2B5EF4-FFF2-40B4-BE49-F238E27FC236}">
                <a16:creationId xmlns:a16="http://schemas.microsoft.com/office/drawing/2014/main" id="{D11EB0C3-1919-456A-A965-E2FDF2F7B6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082292" y="14084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1" name="Marcador de posición de imagen 160">
            <a:extLst>
              <a:ext uri="{FF2B5EF4-FFF2-40B4-BE49-F238E27FC236}">
                <a16:creationId xmlns:a16="http://schemas.microsoft.com/office/drawing/2014/main" id="{7AF4317B-5F54-447C-B2C7-0E0CE9AD81D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48228" y="137332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2" name="Marcador de posición de imagen 161">
            <a:extLst>
              <a:ext uri="{FF2B5EF4-FFF2-40B4-BE49-F238E27FC236}">
                <a16:creationId xmlns:a16="http://schemas.microsoft.com/office/drawing/2014/main" id="{B2F40562-693B-4B70-BB71-52897DE4B8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967270" y="138504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3" name="Marcador de posición de imagen 162">
            <a:extLst>
              <a:ext uri="{FF2B5EF4-FFF2-40B4-BE49-F238E27FC236}">
                <a16:creationId xmlns:a16="http://schemas.microsoft.com/office/drawing/2014/main" id="{64ADF6E5-E18C-45C3-BD10-071E624348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909760" y="139676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4" name="Marcador de posición de imagen 163">
            <a:extLst>
              <a:ext uri="{FF2B5EF4-FFF2-40B4-BE49-F238E27FC236}">
                <a16:creationId xmlns:a16="http://schemas.microsoft.com/office/drawing/2014/main" id="{6A994E5F-BB3B-4211-8614-91B89F4C9A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875696" y="140849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5" name="Marcador de posición de imagen 164">
            <a:extLst>
              <a:ext uri="{FF2B5EF4-FFF2-40B4-BE49-F238E27FC236}">
                <a16:creationId xmlns:a16="http://schemas.microsoft.com/office/drawing/2014/main" id="{5A9B763A-1E97-4F30-A846-921C37BED8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794740" y="139677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6" name="Marcador de posición de imagen 165">
            <a:extLst>
              <a:ext uri="{FF2B5EF4-FFF2-40B4-BE49-F238E27FC236}">
                <a16:creationId xmlns:a16="http://schemas.microsoft.com/office/drawing/2014/main" id="{2F0D8E74-8C3B-4934-B3A9-873FED488F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4737229" y="140849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7" name="Marcador de posición de imagen 166">
            <a:extLst>
              <a:ext uri="{FF2B5EF4-FFF2-40B4-BE49-F238E27FC236}">
                <a16:creationId xmlns:a16="http://schemas.microsoft.com/office/drawing/2014/main" id="{5C8965B7-71B9-4C57-8052-EACE60B60F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679718" y="139677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8" name="Marcador de posición de imagen 167">
            <a:extLst>
              <a:ext uri="{FF2B5EF4-FFF2-40B4-BE49-F238E27FC236}">
                <a16:creationId xmlns:a16="http://schemas.microsoft.com/office/drawing/2014/main" id="{13C601B8-5CC5-472F-8566-5D49F8BDE1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622207" y="140849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9" name="Marcador de posición de imagen 168">
            <a:extLst>
              <a:ext uri="{FF2B5EF4-FFF2-40B4-BE49-F238E27FC236}">
                <a16:creationId xmlns:a16="http://schemas.microsoft.com/office/drawing/2014/main" id="{F7500316-7162-4DC9-B25B-6A886D3BDBD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3588143" y="139677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0" name="Marcador de posición de imagen 169">
            <a:extLst>
              <a:ext uri="{FF2B5EF4-FFF2-40B4-BE49-F238E27FC236}">
                <a16:creationId xmlns:a16="http://schemas.microsoft.com/office/drawing/2014/main" id="{D69E8F0E-910D-414C-A046-C9800C6ED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507186" y="140849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1" name="Marcador de posición de imagen 170">
            <a:extLst>
              <a:ext uri="{FF2B5EF4-FFF2-40B4-BE49-F238E27FC236}">
                <a16:creationId xmlns:a16="http://schemas.microsoft.com/office/drawing/2014/main" id="{50708E25-FDF7-401D-A4FA-8479A3F9CA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9426232" y="139677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2" name="Marcador de posición de imagen 171">
            <a:extLst>
              <a:ext uri="{FF2B5EF4-FFF2-40B4-BE49-F238E27FC236}">
                <a16:creationId xmlns:a16="http://schemas.microsoft.com/office/drawing/2014/main" id="{C1D10F2C-E3DC-4BB7-965D-1D271F5B012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368720" y="14085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3" name="Marcador de posición de imagen 172">
            <a:extLst>
              <a:ext uri="{FF2B5EF4-FFF2-40B4-BE49-F238E27FC236}">
                <a16:creationId xmlns:a16="http://schemas.microsoft.com/office/drawing/2014/main" id="{33258717-F741-440E-9D2A-92BC51C614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5311208" y="13967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4" name="Marcador de posición de imagen 173">
            <a:extLst>
              <a:ext uri="{FF2B5EF4-FFF2-40B4-BE49-F238E27FC236}">
                <a16:creationId xmlns:a16="http://schemas.microsoft.com/office/drawing/2014/main" id="{65412F59-27B6-41E7-816F-CB682F5D987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8253697" y="140850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5" name="Marcador de posición de imagen 174">
            <a:extLst>
              <a:ext uri="{FF2B5EF4-FFF2-40B4-BE49-F238E27FC236}">
                <a16:creationId xmlns:a16="http://schemas.microsoft.com/office/drawing/2014/main" id="{E67E7F86-269D-4B6E-BE0B-A27CC43398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196185" y="13967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6" name="Marcador de posición de imagen 175">
            <a:extLst>
              <a:ext uri="{FF2B5EF4-FFF2-40B4-BE49-F238E27FC236}">
                <a16:creationId xmlns:a16="http://schemas.microsoft.com/office/drawing/2014/main" id="{055340BF-EF1A-4E6D-8B17-49AA7166DA6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184645" y="140850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7" name="Marcador de posición de imagen 176">
            <a:extLst>
              <a:ext uri="{FF2B5EF4-FFF2-40B4-BE49-F238E27FC236}">
                <a16:creationId xmlns:a16="http://schemas.microsoft.com/office/drawing/2014/main" id="{CC8CC46B-BB6C-41C1-AF1B-656447C58A9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4150580" y="13967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8" name="Marcador de posición de imagen 177">
            <a:extLst>
              <a:ext uri="{FF2B5EF4-FFF2-40B4-BE49-F238E27FC236}">
                <a16:creationId xmlns:a16="http://schemas.microsoft.com/office/drawing/2014/main" id="{DD5CBFA5-E6C2-4A7A-9E23-D14F3BAB05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7069621" y="140850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9" name="Marcador de posición de imagen 178">
            <a:extLst>
              <a:ext uri="{FF2B5EF4-FFF2-40B4-BE49-F238E27FC236}">
                <a16:creationId xmlns:a16="http://schemas.microsoft.com/office/drawing/2014/main" id="{DB54D7FA-5730-47BA-A64E-4B8CF691A3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012110" y="139678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0" name="Marcador de posición de imagen 179">
            <a:extLst>
              <a:ext uri="{FF2B5EF4-FFF2-40B4-BE49-F238E27FC236}">
                <a16:creationId xmlns:a16="http://schemas.microsoft.com/office/drawing/2014/main" id="{15E7208A-09F6-446B-95EA-1FA25786D55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2954599" y="14085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1" name="Marcador de posición de imagen 180">
            <a:extLst>
              <a:ext uri="{FF2B5EF4-FFF2-40B4-BE49-F238E27FC236}">
                <a16:creationId xmlns:a16="http://schemas.microsoft.com/office/drawing/2014/main" id="{A453CC92-828A-4901-803C-183AB30BF3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5897088" y="13967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2" name="Marcador de posición de imagen 181">
            <a:extLst>
              <a:ext uri="{FF2B5EF4-FFF2-40B4-BE49-F238E27FC236}">
                <a16:creationId xmlns:a16="http://schemas.microsoft.com/office/drawing/2014/main" id="{27C3D339-84AE-4A4B-BE8A-8C4A4A762BF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8839580" y="140851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3" name="Marcador de posición de imagen 182">
            <a:extLst>
              <a:ext uri="{FF2B5EF4-FFF2-40B4-BE49-F238E27FC236}">
                <a16:creationId xmlns:a16="http://schemas.microsoft.com/office/drawing/2014/main" id="{C54FA744-BB25-4E05-8E58-4CDC75DC97C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782070" y="13967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9" name="Marcador de posición de imagen 148">
            <a:extLst>
              <a:ext uri="{FF2B5EF4-FFF2-40B4-BE49-F238E27FC236}">
                <a16:creationId xmlns:a16="http://schemas.microsoft.com/office/drawing/2014/main" id="{D8FEBB15-4DEB-41CB-8C5C-5735D51E0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8349" y="14202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arcador de posición de imagen 149">
            <a:extLst>
              <a:ext uri="{FF2B5EF4-FFF2-40B4-BE49-F238E27FC236}">
                <a16:creationId xmlns:a16="http://schemas.microsoft.com/office/drawing/2014/main" id="{14733720-FF89-4906-8042-315384FE0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0253" y="14084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1" name="Marcador de posición de imagen 150">
            <a:extLst>
              <a:ext uri="{FF2B5EF4-FFF2-40B4-BE49-F238E27FC236}">
                <a16:creationId xmlns:a16="http://schemas.microsoft.com/office/drawing/2014/main" id="{D781AB5B-49AE-41C0-8BB7-EE1FF0B82C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16190" y="139675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5" name="Marcador de posición de imagen 154">
            <a:extLst>
              <a:ext uri="{FF2B5EF4-FFF2-40B4-BE49-F238E27FC236}">
                <a16:creationId xmlns:a16="http://schemas.microsoft.com/office/drawing/2014/main" id="{A3B30FF8-8398-45D0-945E-B0FCBEEBE0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462705" y="139676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6" name="Marcador de posición de imagen 155">
            <a:extLst>
              <a:ext uri="{FF2B5EF4-FFF2-40B4-BE49-F238E27FC236}">
                <a16:creationId xmlns:a16="http://schemas.microsoft.com/office/drawing/2014/main" id="{20C1C3F1-5FDB-4BA4-99AB-6401FA252EC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405194" y="143193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7" name="Marcador de posición de imagen 156">
            <a:extLst>
              <a:ext uri="{FF2B5EF4-FFF2-40B4-BE49-F238E27FC236}">
                <a16:creationId xmlns:a16="http://schemas.microsoft.com/office/drawing/2014/main" id="{5013713A-7CC4-409A-805F-337E34E879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347684" y="14202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8" name="Marcador de posición de imagen 157">
            <a:extLst>
              <a:ext uri="{FF2B5EF4-FFF2-40B4-BE49-F238E27FC236}">
                <a16:creationId xmlns:a16="http://schemas.microsoft.com/office/drawing/2014/main" id="{D74674F2-9939-4AAA-96CC-87D4503B6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266726" y="14084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9" name="Marcador de posición de imagen 158">
            <a:extLst>
              <a:ext uri="{FF2B5EF4-FFF2-40B4-BE49-F238E27FC236}">
                <a16:creationId xmlns:a16="http://schemas.microsoft.com/office/drawing/2014/main" id="{5788FE8D-A309-4974-847F-469C5E022B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232665" y="139676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Marcador de posición de imagen 151">
            <a:extLst>
              <a:ext uri="{FF2B5EF4-FFF2-40B4-BE49-F238E27FC236}">
                <a16:creationId xmlns:a16="http://schemas.microsoft.com/office/drawing/2014/main" id="{DD4B1893-8CFF-4B86-B766-330B43D82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35236" y="14084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3" name="Marcador de posición de imagen 152">
            <a:extLst>
              <a:ext uri="{FF2B5EF4-FFF2-40B4-BE49-F238E27FC236}">
                <a16:creationId xmlns:a16="http://schemas.microsoft.com/office/drawing/2014/main" id="{8566F62D-A5D6-4A54-9A83-6B0C18B06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77726" y="139675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4" name="Marcador de posición de imagen 153">
            <a:extLst>
              <a:ext uri="{FF2B5EF4-FFF2-40B4-BE49-F238E27FC236}">
                <a16:creationId xmlns:a16="http://schemas.microsoft.com/office/drawing/2014/main" id="{D0DDD630-39B8-4031-88AB-B794336E5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20216" y="14084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0" name="Marcador de posición de imagen 159">
            <a:extLst>
              <a:ext uri="{FF2B5EF4-FFF2-40B4-BE49-F238E27FC236}">
                <a16:creationId xmlns:a16="http://schemas.microsoft.com/office/drawing/2014/main" id="{D11EB0C3-1919-456A-A965-E2FDF2F7B6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51707" y="14084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1" name="Marcador de posición de imagen 160">
            <a:extLst>
              <a:ext uri="{FF2B5EF4-FFF2-40B4-BE49-F238E27FC236}">
                <a16:creationId xmlns:a16="http://schemas.microsoft.com/office/drawing/2014/main" id="{7AF4317B-5F54-447C-B2C7-0E0CE9AD81D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117643" y="137332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2" name="Marcador de posición de imagen 161">
            <a:extLst>
              <a:ext uri="{FF2B5EF4-FFF2-40B4-BE49-F238E27FC236}">
                <a16:creationId xmlns:a16="http://schemas.microsoft.com/office/drawing/2014/main" id="{B2F40562-693B-4B70-BB71-52897DE4B8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036685" y="138504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3" name="Marcador de posición de imagen 162">
            <a:extLst>
              <a:ext uri="{FF2B5EF4-FFF2-40B4-BE49-F238E27FC236}">
                <a16:creationId xmlns:a16="http://schemas.microsoft.com/office/drawing/2014/main" id="{64ADF6E5-E18C-45C3-BD10-071E624348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9175" y="139676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4" name="Marcador de posición de imagen 163">
            <a:extLst>
              <a:ext uri="{FF2B5EF4-FFF2-40B4-BE49-F238E27FC236}">
                <a16:creationId xmlns:a16="http://schemas.microsoft.com/office/drawing/2014/main" id="{6A994E5F-BB3B-4211-8614-91B89F4C9A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5945111" y="140849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5" name="Marcador de posición de imagen 164">
            <a:extLst>
              <a:ext uri="{FF2B5EF4-FFF2-40B4-BE49-F238E27FC236}">
                <a16:creationId xmlns:a16="http://schemas.microsoft.com/office/drawing/2014/main" id="{5A9B763A-1E97-4F30-A846-921C37BED8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8864155" y="139677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6" name="Marcador de posición de imagen 165">
            <a:extLst>
              <a:ext uri="{FF2B5EF4-FFF2-40B4-BE49-F238E27FC236}">
                <a16:creationId xmlns:a16="http://schemas.microsoft.com/office/drawing/2014/main" id="{2F0D8E74-8C3B-4934-B3A9-873FED488F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806644" y="140849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7" name="Marcador de posición de imagen 166">
            <a:extLst>
              <a:ext uri="{FF2B5EF4-FFF2-40B4-BE49-F238E27FC236}">
                <a16:creationId xmlns:a16="http://schemas.microsoft.com/office/drawing/2014/main" id="{5C8965B7-71B9-4C57-8052-EACE60B60F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749133" y="139677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8" name="Marcador de posición de imagen 167">
            <a:extLst>
              <a:ext uri="{FF2B5EF4-FFF2-40B4-BE49-F238E27FC236}">
                <a16:creationId xmlns:a16="http://schemas.microsoft.com/office/drawing/2014/main" id="{13C601B8-5CC5-472F-8566-5D49F8BDE1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7691622" y="140849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9" name="Marcador de posición de imagen 168">
            <a:extLst>
              <a:ext uri="{FF2B5EF4-FFF2-40B4-BE49-F238E27FC236}">
                <a16:creationId xmlns:a16="http://schemas.microsoft.com/office/drawing/2014/main" id="{F7500316-7162-4DC9-B25B-6A886D3BDBD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0657558" y="139677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0" name="Marcador de posición de imagen 169">
            <a:extLst>
              <a:ext uri="{FF2B5EF4-FFF2-40B4-BE49-F238E27FC236}">
                <a16:creationId xmlns:a16="http://schemas.microsoft.com/office/drawing/2014/main" id="{D69E8F0E-910D-414C-A046-C9800C6ED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576601" y="140849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1" name="Marcador de posición de imagen 170">
            <a:extLst>
              <a:ext uri="{FF2B5EF4-FFF2-40B4-BE49-F238E27FC236}">
                <a16:creationId xmlns:a16="http://schemas.microsoft.com/office/drawing/2014/main" id="{50708E25-FDF7-401D-A4FA-8479A3F9CA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495647" y="139677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2" name="Marcador de posición de imagen 171">
            <a:extLst>
              <a:ext uri="{FF2B5EF4-FFF2-40B4-BE49-F238E27FC236}">
                <a16:creationId xmlns:a16="http://schemas.microsoft.com/office/drawing/2014/main" id="{C1D10F2C-E3DC-4BB7-965D-1D271F5B012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9438135" y="14085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3" name="Marcador de posición de imagen 172">
            <a:extLst>
              <a:ext uri="{FF2B5EF4-FFF2-40B4-BE49-F238E27FC236}">
                <a16:creationId xmlns:a16="http://schemas.microsoft.com/office/drawing/2014/main" id="{33258717-F741-440E-9D2A-92BC51C614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380623" y="13967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4" name="Marcador de posición de imagen 173">
            <a:extLst>
              <a:ext uri="{FF2B5EF4-FFF2-40B4-BE49-F238E27FC236}">
                <a16:creationId xmlns:a16="http://schemas.microsoft.com/office/drawing/2014/main" id="{65412F59-27B6-41E7-816F-CB682F5D987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5323112" y="140850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5" name="Marcador de posición de imagen 174">
            <a:extLst>
              <a:ext uri="{FF2B5EF4-FFF2-40B4-BE49-F238E27FC236}">
                <a16:creationId xmlns:a16="http://schemas.microsoft.com/office/drawing/2014/main" id="{E67E7F86-269D-4B6E-BE0B-A27CC43398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8265600" y="13967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6" name="Marcador de posición de imagen 175">
            <a:extLst>
              <a:ext uri="{FF2B5EF4-FFF2-40B4-BE49-F238E27FC236}">
                <a16:creationId xmlns:a16="http://schemas.microsoft.com/office/drawing/2014/main" id="{055340BF-EF1A-4E6D-8B17-49AA7166DA6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184645" y="140850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7" name="Marcador de posición de imagen 176">
            <a:extLst>
              <a:ext uri="{FF2B5EF4-FFF2-40B4-BE49-F238E27FC236}">
                <a16:creationId xmlns:a16="http://schemas.microsoft.com/office/drawing/2014/main" id="{CC8CC46B-BB6C-41C1-AF1B-656447C58A9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4150580" y="13967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8" name="Marcador de posición de imagen 177">
            <a:extLst>
              <a:ext uri="{FF2B5EF4-FFF2-40B4-BE49-F238E27FC236}">
                <a16:creationId xmlns:a16="http://schemas.microsoft.com/office/drawing/2014/main" id="{DD5CBFA5-E6C2-4A7A-9E23-D14F3BAB05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7069621" y="140850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9" name="Marcador de posición de imagen 178">
            <a:extLst>
              <a:ext uri="{FF2B5EF4-FFF2-40B4-BE49-F238E27FC236}">
                <a16:creationId xmlns:a16="http://schemas.microsoft.com/office/drawing/2014/main" id="{DB54D7FA-5730-47BA-A64E-4B8CF691A3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012110" y="139678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0" name="Marcador de posición de imagen 179">
            <a:extLst>
              <a:ext uri="{FF2B5EF4-FFF2-40B4-BE49-F238E27FC236}">
                <a16:creationId xmlns:a16="http://schemas.microsoft.com/office/drawing/2014/main" id="{15E7208A-09F6-446B-95EA-1FA25786D55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2954599" y="14085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1" name="Marcador de posición de imagen 180">
            <a:extLst>
              <a:ext uri="{FF2B5EF4-FFF2-40B4-BE49-F238E27FC236}">
                <a16:creationId xmlns:a16="http://schemas.microsoft.com/office/drawing/2014/main" id="{A453CC92-828A-4901-803C-183AB30BF3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5897088" y="13967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2" name="Marcador de posición de imagen 181">
            <a:extLst>
              <a:ext uri="{FF2B5EF4-FFF2-40B4-BE49-F238E27FC236}">
                <a16:creationId xmlns:a16="http://schemas.microsoft.com/office/drawing/2014/main" id="{27C3D339-84AE-4A4B-BE8A-8C4A4A762BF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8839580" y="140851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3" name="Marcador de posición de imagen 182">
            <a:extLst>
              <a:ext uri="{FF2B5EF4-FFF2-40B4-BE49-F238E27FC236}">
                <a16:creationId xmlns:a16="http://schemas.microsoft.com/office/drawing/2014/main" id="{C54FA744-BB25-4E05-8E58-4CDC75DC97C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782070" y="13967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9" name="Marcador de posición de imagen 148">
            <a:extLst>
              <a:ext uri="{FF2B5EF4-FFF2-40B4-BE49-F238E27FC236}">
                <a16:creationId xmlns:a16="http://schemas.microsoft.com/office/drawing/2014/main" id="{D8FEBB15-4DEB-41CB-8C5C-5735D51E0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07764" y="14202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arcador de posición de imagen 149">
            <a:extLst>
              <a:ext uri="{FF2B5EF4-FFF2-40B4-BE49-F238E27FC236}">
                <a16:creationId xmlns:a16="http://schemas.microsoft.com/office/drawing/2014/main" id="{14733720-FF89-4906-8042-315384FE0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06511" y="14084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1" name="Marcador de posición de imagen 150">
            <a:extLst>
              <a:ext uri="{FF2B5EF4-FFF2-40B4-BE49-F238E27FC236}">
                <a16:creationId xmlns:a16="http://schemas.microsoft.com/office/drawing/2014/main" id="{D781AB5B-49AE-41C0-8BB7-EE1FF0B82C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9340574" y="139675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5" name="Marcador de posición de imagen 154">
            <a:extLst>
              <a:ext uri="{FF2B5EF4-FFF2-40B4-BE49-F238E27FC236}">
                <a16:creationId xmlns:a16="http://schemas.microsoft.com/office/drawing/2014/main" id="{A3B30FF8-8398-45D0-945E-B0FCBEEBE0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27594059" y="139676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6" name="Marcador de posición de imagen 155">
            <a:extLst>
              <a:ext uri="{FF2B5EF4-FFF2-40B4-BE49-F238E27FC236}">
                <a16:creationId xmlns:a16="http://schemas.microsoft.com/office/drawing/2014/main" id="{20C1C3F1-5FDB-4BA4-99AB-6401FA252EC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4651570" y="143193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7" name="Marcador de posición de imagen 156">
            <a:extLst>
              <a:ext uri="{FF2B5EF4-FFF2-40B4-BE49-F238E27FC236}">
                <a16:creationId xmlns:a16="http://schemas.microsoft.com/office/drawing/2014/main" id="{5013713A-7CC4-409A-805F-337E34E879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1709080" y="14202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8" name="Marcador de posición de imagen 157">
            <a:extLst>
              <a:ext uri="{FF2B5EF4-FFF2-40B4-BE49-F238E27FC236}">
                <a16:creationId xmlns:a16="http://schemas.microsoft.com/office/drawing/2014/main" id="{D74674F2-9939-4AAA-96CC-87D4503B6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8790038" y="14084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9" name="Marcador de posición de imagen 158">
            <a:extLst>
              <a:ext uri="{FF2B5EF4-FFF2-40B4-BE49-F238E27FC236}">
                <a16:creationId xmlns:a16="http://schemas.microsoft.com/office/drawing/2014/main" id="{5788FE8D-A309-4974-847F-469C5E022B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5824099" y="139676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Marcador de posición de imagen 151">
            <a:extLst>
              <a:ext uri="{FF2B5EF4-FFF2-40B4-BE49-F238E27FC236}">
                <a16:creationId xmlns:a16="http://schemas.microsoft.com/office/drawing/2014/main" id="{DD4B1893-8CFF-4B86-B766-330B43D82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6421528" y="14084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3" name="Marcador de posición de imagen 152">
            <a:extLst>
              <a:ext uri="{FF2B5EF4-FFF2-40B4-BE49-F238E27FC236}">
                <a16:creationId xmlns:a16="http://schemas.microsoft.com/office/drawing/2014/main" id="{8566F62D-A5D6-4A54-9A83-6B0C18B06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479038" y="139675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4" name="Marcador de posición de imagen 153">
            <a:extLst>
              <a:ext uri="{FF2B5EF4-FFF2-40B4-BE49-F238E27FC236}">
                <a16:creationId xmlns:a16="http://schemas.microsoft.com/office/drawing/2014/main" id="{D0DDD630-39B8-4031-88AB-B794336E5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0536548" y="14084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0" name="Marcador de posición de imagen 159">
            <a:extLst>
              <a:ext uri="{FF2B5EF4-FFF2-40B4-BE49-F238E27FC236}">
                <a16:creationId xmlns:a16="http://schemas.microsoft.com/office/drawing/2014/main" id="{D11EB0C3-1919-456A-A965-E2FDF2F7B6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2905057" y="14084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1" name="Marcador de posición de imagen 160">
            <a:extLst>
              <a:ext uri="{FF2B5EF4-FFF2-40B4-BE49-F238E27FC236}">
                <a16:creationId xmlns:a16="http://schemas.microsoft.com/office/drawing/2014/main" id="{7AF4317B-5F54-447C-B2C7-0E0CE9AD81D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9939121" y="137332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2" name="Marcador de posición de imagen 161">
            <a:extLst>
              <a:ext uri="{FF2B5EF4-FFF2-40B4-BE49-F238E27FC236}">
                <a16:creationId xmlns:a16="http://schemas.microsoft.com/office/drawing/2014/main" id="{B2F40562-693B-4B70-BB71-52897DE4B8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7020079" y="138504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3" name="Marcador de posición de imagen 162">
            <a:extLst>
              <a:ext uri="{FF2B5EF4-FFF2-40B4-BE49-F238E27FC236}">
                <a16:creationId xmlns:a16="http://schemas.microsoft.com/office/drawing/2014/main" id="{64ADF6E5-E18C-45C3-BD10-071E624348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4077589" y="139676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4" name="Marcador de posición de imagen 163">
            <a:extLst>
              <a:ext uri="{FF2B5EF4-FFF2-40B4-BE49-F238E27FC236}">
                <a16:creationId xmlns:a16="http://schemas.microsoft.com/office/drawing/2014/main" id="{6A994E5F-BB3B-4211-8614-91B89F4C9A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111653" y="140849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5" name="Marcador de posición de imagen 164">
            <a:extLst>
              <a:ext uri="{FF2B5EF4-FFF2-40B4-BE49-F238E27FC236}">
                <a16:creationId xmlns:a16="http://schemas.microsoft.com/office/drawing/2014/main" id="{5A9B763A-1E97-4F30-A846-921C37BED8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07391" y="139677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6" name="Marcador de posición de imagen 165">
            <a:extLst>
              <a:ext uri="{FF2B5EF4-FFF2-40B4-BE49-F238E27FC236}">
                <a16:creationId xmlns:a16="http://schemas.microsoft.com/office/drawing/2014/main" id="{2F0D8E74-8C3B-4934-B3A9-873FED488F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49880" y="140849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7" name="Marcador de posición de imagen 166">
            <a:extLst>
              <a:ext uri="{FF2B5EF4-FFF2-40B4-BE49-F238E27FC236}">
                <a16:creationId xmlns:a16="http://schemas.microsoft.com/office/drawing/2014/main" id="{5C8965B7-71B9-4C57-8052-EACE60B60F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692369" y="139677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8" name="Marcador de posición de imagen 167">
            <a:extLst>
              <a:ext uri="{FF2B5EF4-FFF2-40B4-BE49-F238E27FC236}">
                <a16:creationId xmlns:a16="http://schemas.microsoft.com/office/drawing/2014/main" id="{13C601B8-5CC5-472F-8566-5D49F8BDE1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634858" y="140849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9" name="Marcador de posición de imagen 168">
            <a:extLst>
              <a:ext uri="{FF2B5EF4-FFF2-40B4-BE49-F238E27FC236}">
                <a16:creationId xmlns:a16="http://schemas.microsoft.com/office/drawing/2014/main" id="{F7500316-7162-4DC9-B25B-6A886D3BDBD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3600794" y="139677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0" name="Marcador de posición de imagen 169">
            <a:extLst>
              <a:ext uri="{FF2B5EF4-FFF2-40B4-BE49-F238E27FC236}">
                <a16:creationId xmlns:a16="http://schemas.microsoft.com/office/drawing/2014/main" id="{D69E8F0E-910D-414C-A046-C9800C6ED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6519837" y="140849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1" name="Marcador de posición de imagen 170">
            <a:extLst>
              <a:ext uri="{FF2B5EF4-FFF2-40B4-BE49-F238E27FC236}">
                <a16:creationId xmlns:a16="http://schemas.microsoft.com/office/drawing/2014/main" id="{50708E25-FDF7-401D-A4FA-8479A3F9CA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9438883" y="139677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2" name="Marcador de posición de imagen 171">
            <a:extLst>
              <a:ext uri="{FF2B5EF4-FFF2-40B4-BE49-F238E27FC236}">
                <a16:creationId xmlns:a16="http://schemas.microsoft.com/office/drawing/2014/main" id="{C1D10F2C-E3DC-4BB7-965D-1D271F5B012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2381371" y="14085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3" name="Marcador de posición de imagen 172">
            <a:extLst>
              <a:ext uri="{FF2B5EF4-FFF2-40B4-BE49-F238E27FC236}">
                <a16:creationId xmlns:a16="http://schemas.microsoft.com/office/drawing/2014/main" id="{33258717-F741-440E-9D2A-92BC51C614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5323859" y="13967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4" name="Marcador de posición de imagen 173">
            <a:extLst>
              <a:ext uri="{FF2B5EF4-FFF2-40B4-BE49-F238E27FC236}">
                <a16:creationId xmlns:a16="http://schemas.microsoft.com/office/drawing/2014/main" id="{65412F59-27B6-41E7-816F-CB682F5D987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266348" y="140850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5" name="Marcador de posición de imagen 174">
            <a:extLst>
              <a:ext uri="{FF2B5EF4-FFF2-40B4-BE49-F238E27FC236}">
                <a16:creationId xmlns:a16="http://schemas.microsoft.com/office/drawing/2014/main" id="{E67E7F86-269D-4B6E-BE0B-A27CC43398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1208836" y="13967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6" name="Marcador de posición de imagen 175">
            <a:extLst>
              <a:ext uri="{FF2B5EF4-FFF2-40B4-BE49-F238E27FC236}">
                <a16:creationId xmlns:a16="http://schemas.microsoft.com/office/drawing/2014/main" id="{055340BF-EF1A-4E6D-8B17-49AA7166DA6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127881" y="140850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7" name="Marcador de posición de imagen 176">
            <a:extLst>
              <a:ext uri="{FF2B5EF4-FFF2-40B4-BE49-F238E27FC236}">
                <a16:creationId xmlns:a16="http://schemas.microsoft.com/office/drawing/2014/main" id="{CC8CC46B-BB6C-41C1-AF1B-656447C58A9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7093816" y="13967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8" name="Marcador de posición de imagen 177">
            <a:extLst>
              <a:ext uri="{FF2B5EF4-FFF2-40B4-BE49-F238E27FC236}">
                <a16:creationId xmlns:a16="http://schemas.microsoft.com/office/drawing/2014/main" id="{DD5CBFA5-E6C2-4A7A-9E23-D14F3BAB05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0012857" y="140850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9" name="Marcador de posición de imagen 178">
            <a:extLst>
              <a:ext uri="{FF2B5EF4-FFF2-40B4-BE49-F238E27FC236}">
                <a16:creationId xmlns:a16="http://schemas.microsoft.com/office/drawing/2014/main" id="{DB54D7FA-5730-47BA-A64E-4B8CF691A3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2955346" y="139678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0" name="Marcador de posición de imagen 179">
            <a:extLst>
              <a:ext uri="{FF2B5EF4-FFF2-40B4-BE49-F238E27FC236}">
                <a16:creationId xmlns:a16="http://schemas.microsoft.com/office/drawing/2014/main" id="{15E7208A-09F6-446B-95EA-1FA25786D55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5897835" y="14085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1" name="Marcador de posición de imagen 180">
            <a:extLst>
              <a:ext uri="{FF2B5EF4-FFF2-40B4-BE49-F238E27FC236}">
                <a16:creationId xmlns:a16="http://schemas.microsoft.com/office/drawing/2014/main" id="{A453CC92-828A-4901-803C-183AB30BF3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840324" y="13967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2" name="Marcador de posición de imagen 181">
            <a:extLst>
              <a:ext uri="{FF2B5EF4-FFF2-40B4-BE49-F238E27FC236}">
                <a16:creationId xmlns:a16="http://schemas.microsoft.com/office/drawing/2014/main" id="{27C3D339-84AE-4A4B-BE8A-8C4A4A762BF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782816" y="140851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3" name="Marcador de posición de imagen 182">
            <a:extLst>
              <a:ext uri="{FF2B5EF4-FFF2-40B4-BE49-F238E27FC236}">
                <a16:creationId xmlns:a16="http://schemas.microsoft.com/office/drawing/2014/main" id="{C54FA744-BB25-4E05-8E58-4CDC75DC97C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4725306" y="13967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9" name="Marcador de posición de imagen 148">
            <a:extLst>
              <a:ext uri="{FF2B5EF4-FFF2-40B4-BE49-F238E27FC236}">
                <a16:creationId xmlns:a16="http://schemas.microsoft.com/office/drawing/2014/main" id="{D8FEBB15-4DEB-41CB-8C5C-5735D51E0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5249000" y="14202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5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arcador de posición de imagen 149">
            <a:extLst>
              <a:ext uri="{FF2B5EF4-FFF2-40B4-BE49-F238E27FC236}">
                <a16:creationId xmlns:a16="http://schemas.microsoft.com/office/drawing/2014/main" id="{14733720-FF89-4906-8042-315384FE0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9349408" y="14084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1" name="Marcador de posición de imagen 150">
            <a:extLst>
              <a:ext uri="{FF2B5EF4-FFF2-40B4-BE49-F238E27FC236}">
                <a16:creationId xmlns:a16="http://schemas.microsoft.com/office/drawing/2014/main" id="{D781AB5B-49AE-41C0-8BB7-EE1FF0B82C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6383471" y="139675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5" name="Marcador de posición de imagen 154">
            <a:extLst>
              <a:ext uri="{FF2B5EF4-FFF2-40B4-BE49-F238E27FC236}">
                <a16:creationId xmlns:a16="http://schemas.microsoft.com/office/drawing/2014/main" id="{A3B30FF8-8398-45D0-945E-B0FCBEEBE0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74636956" y="139676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6" name="Marcador de posición de imagen 155">
            <a:extLst>
              <a:ext uri="{FF2B5EF4-FFF2-40B4-BE49-F238E27FC236}">
                <a16:creationId xmlns:a16="http://schemas.microsoft.com/office/drawing/2014/main" id="{20C1C3F1-5FDB-4BA4-99AB-6401FA252EC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71694467" y="143193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7" name="Marcador de posición de imagen 156">
            <a:extLst>
              <a:ext uri="{FF2B5EF4-FFF2-40B4-BE49-F238E27FC236}">
                <a16:creationId xmlns:a16="http://schemas.microsoft.com/office/drawing/2014/main" id="{5013713A-7CC4-409A-805F-337E34E879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8751977" y="14202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8" name="Marcador de posición de imagen 157">
            <a:extLst>
              <a:ext uri="{FF2B5EF4-FFF2-40B4-BE49-F238E27FC236}">
                <a16:creationId xmlns:a16="http://schemas.microsoft.com/office/drawing/2014/main" id="{D74674F2-9939-4AAA-96CC-87D4503B6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65832935" y="14084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9" name="Marcador de posición de imagen 158">
            <a:extLst>
              <a:ext uri="{FF2B5EF4-FFF2-40B4-BE49-F238E27FC236}">
                <a16:creationId xmlns:a16="http://schemas.microsoft.com/office/drawing/2014/main" id="{5788FE8D-A309-4974-847F-469C5E022B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2866996" y="139676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Marcador de posición de imagen 151">
            <a:extLst>
              <a:ext uri="{FF2B5EF4-FFF2-40B4-BE49-F238E27FC236}">
                <a16:creationId xmlns:a16="http://schemas.microsoft.com/office/drawing/2014/main" id="{DD4B1893-8CFF-4B86-B766-330B43D82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3464425" y="14084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3" name="Marcador de posición de imagen 152">
            <a:extLst>
              <a:ext uri="{FF2B5EF4-FFF2-40B4-BE49-F238E27FC236}">
                <a16:creationId xmlns:a16="http://schemas.microsoft.com/office/drawing/2014/main" id="{8566F62D-A5D6-4A54-9A83-6B0C18B06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80521935" y="139675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4" name="Marcador de posición de imagen 153">
            <a:extLst>
              <a:ext uri="{FF2B5EF4-FFF2-40B4-BE49-F238E27FC236}">
                <a16:creationId xmlns:a16="http://schemas.microsoft.com/office/drawing/2014/main" id="{D0DDD630-39B8-4031-88AB-B794336E5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579445" y="14084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0" name="Marcador de posición de imagen 159">
            <a:extLst>
              <a:ext uri="{FF2B5EF4-FFF2-40B4-BE49-F238E27FC236}">
                <a16:creationId xmlns:a16="http://schemas.microsoft.com/office/drawing/2014/main" id="{D11EB0C3-1919-456A-A965-E2FDF2F7B6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59947954" y="14084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1" name="Marcador de posición de imagen 160">
            <a:extLst>
              <a:ext uri="{FF2B5EF4-FFF2-40B4-BE49-F238E27FC236}">
                <a16:creationId xmlns:a16="http://schemas.microsoft.com/office/drawing/2014/main" id="{7AF4317B-5F54-447C-B2C7-0E0CE9AD81D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56982018" y="137332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2" name="Marcador de posición de imagen 161">
            <a:extLst>
              <a:ext uri="{FF2B5EF4-FFF2-40B4-BE49-F238E27FC236}">
                <a16:creationId xmlns:a16="http://schemas.microsoft.com/office/drawing/2014/main" id="{B2F40562-693B-4B70-BB71-52897DE4B8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54062976" y="138504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3" name="Marcador de posición de imagen 162">
            <a:extLst>
              <a:ext uri="{FF2B5EF4-FFF2-40B4-BE49-F238E27FC236}">
                <a16:creationId xmlns:a16="http://schemas.microsoft.com/office/drawing/2014/main" id="{64ADF6E5-E18C-45C3-BD10-071E624348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51120486" y="139676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4" name="Marcador de posición de imagen 163">
            <a:extLst>
              <a:ext uri="{FF2B5EF4-FFF2-40B4-BE49-F238E27FC236}">
                <a16:creationId xmlns:a16="http://schemas.microsoft.com/office/drawing/2014/main" id="{6A994E5F-BB3B-4211-8614-91B89F4C9A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48154550" y="140849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5" name="Marcador de posición de imagen 164">
            <a:extLst>
              <a:ext uri="{FF2B5EF4-FFF2-40B4-BE49-F238E27FC236}">
                <a16:creationId xmlns:a16="http://schemas.microsoft.com/office/drawing/2014/main" id="{5A9B763A-1E97-4F30-A846-921C37BED8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45235506" y="139677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6" name="Marcador de posición de imagen 165">
            <a:extLst>
              <a:ext uri="{FF2B5EF4-FFF2-40B4-BE49-F238E27FC236}">
                <a16:creationId xmlns:a16="http://schemas.microsoft.com/office/drawing/2014/main" id="{2F0D8E74-8C3B-4934-B3A9-873FED488F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42293017" y="140849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7" name="Marcador de posición de imagen 166">
            <a:extLst>
              <a:ext uri="{FF2B5EF4-FFF2-40B4-BE49-F238E27FC236}">
                <a16:creationId xmlns:a16="http://schemas.microsoft.com/office/drawing/2014/main" id="{5C8965B7-71B9-4C57-8052-EACE60B60F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39350528" y="139677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8" name="Marcador de posición de imagen 167">
            <a:extLst>
              <a:ext uri="{FF2B5EF4-FFF2-40B4-BE49-F238E27FC236}">
                <a16:creationId xmlns:a16="http://schemas.microsoft.com/office/drawing/2014/main" id="{13C601B8-5CC5-472F-8566-5D49F8BDE1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36408039" y="140849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9" name="Marcador de posición de imagen 168">
            <a:extLst>
              <a:ext uri="{FF2B5EF4-FFF2-40B4-BE49-F238E27FC236}">
                <a16:creationId xmlns:a16="http://schemas.microsoft.com/office/drawing/2014/main" id="{F7500316-7162-4DC9-B25B-6A886D3BDBD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-33442103" y="139677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0" name="Marcador de posición de imagen 169">
            <a:extLst>
              <a:ext uri="{FF2B5EF4-FFF2-40B4-BE49-F238E27FC236}">
                <a16:creationId xmlns:a16="http://schemas.microsoft.com/office/drawing/2014/main" id="{D69E8F0E-910D-414C-A046-C9800C6ED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-30523060" y="140849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1" name="Marcador de posición de imagen 170">
            <a:extLst>
              <a:ext uri="{FF2B5EF4-FFF2-40B4-BE49-F238E27FC236}">
                <a16:creationId xmlns:a16="http://schemas.microsoft.com/office/drawing/2014/main" id="{50708E25-FDF7-401D-A4FA-8479A3F9CA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-27604014" y="139677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2" name="Marcador de posición de imagen 171">
            <a:extLst>
              <a:ext uri="{FF2B5EF4-FFF2-40B4-BE49-F238E27FC236}">
                <a16:creationId xmlns:a16="http://schemas.microsoft.com/office/drawing/2014/main" id="{C1D10F2C-E3DC-4BB7-965D-1D271F5B012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24661526" y="14085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3" name="Marcador de posición de imagen 172">
            <a:extLst>
              <a:ext uri="{FF2B5EF4-FFF2-40B4-BE49-F238E27FC236}">
                <a16:creationId xmlns:a16="http://schemas.microsoft.com/office/drawing/2014/main" id="{33258717-F741-440E-9D2A-92BC51C614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1719038" y="13967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4" name="Marcador de posición de imagen 173">
            <a:extLst>
              <a:ext uri="{FF2B5EF4-FFF2-40B4-BE49-F238E27FC236}">
                <a16:creationId xmlns:a16="http://schemas.microsoft.com/office/drawing/2014/main" id="{65412F59-27B6-41E7-816F-CB682F5D987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8776549" y="140850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5" name="Marcador de posición de imagen 174">
            <a:extLst>
              <a:ext uri="{FF2B5EF4-FFF2-40B4-BE49-F238E27FC236}">
                <a16:creationId xmlns:a16="http://schemas.microsoft.com/office/drawing/2014/main" id="{E67E7F86-269D-4B6E-BE0B-A27CC43398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15834061" y="13967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6" name="Marcador de posición de imagen 175">
            <a:extLst>
              <a:ext uri="{FF2B5EF4-FFF2-40B4-BE49-F238E27FC236}">
                <a16:creationId xmlns:a16="http://schemas.microsoft.com/office/drawing/2014/main" id="{055340BF-EF1A-4E6D-8B17-49AA7166DA6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-12915016" y="140850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7" name="Marcador de posición de imagen 176">
            <a:extLst>
              <a:ext uri="{FF2B5EF4-FFF2-40B4-BE49-F238E27FC236}">
                <a16:creationId xmlns:a16="http://schemas.microsoft.com/office/drawing/2014/main" id="{CC8CC46B-BB6C-41C1-AF1B-656447C58A9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-9949081" y="13967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8" name="Marcador de posición de imagen 177">
            <a:extLst>
              <a:ext uri="{FF2B5EF4-FFF2-40B4-BE49-F238E27FC236}">
                <a16:creationId xmlns:a16="http://schemas.microsoft.com/office/drawing/2014/main" id="{DD5CBFA5-E6C2-4A7A-9E23-D14F3BAB05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-7030040" y="140850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9" name="Marcador de posición de imagen 178">
            <a:extLst>
              <a:ext uri="{FF2B5EF4-FFF2-40B4-BE49-F238E27FC236}">
                <a16:creationId xmlns:a16="http://schemas.microsoft.com/office/drawing/2014/main" id="{DB54D7FA-5730-47BA-A64E-4B8CF691A3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-4087551" y="139678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0" name="Marcador de posición de imagen 179">
            <a:extLst>
              <a:ext uri="{FF2B5EF4-FFF2-40B4-BE49-F238E27FC236}">
                <a16:creationId xmlns:a16="http://schemas.microsoft.com/office/drawing/2014/main" id="{15E7208A-09F6-446B-95EA-1FA25786D55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-1145062" y="14085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1" name="Marcador de posición de imagen 180">
            <a:extLst>
              <a:ext uri="{FF2B5EF4-FFF2-40B4-BE49-F238E27FC236}">
                <a16:creationId xmlns:a16="http://schemas.microsoft.com/office/drawing/2014/main" id="{A453CC92-828A-4901-803C-183AB30BF3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797427" y="13967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2" name="Marcador de posición de imagen 181">
            <a:extLst>
              <a:ext uri="{FF2B5EF4-FFF2-40B4-BE49-F238E27FC236}">
                <a16:creationId xmlns:a16="http://schemas.microsoft.com/office/drawing/2014/main" id="{27C3D339-84AE-4A4B-BE8A-8C4A4A762BF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39919" y="140851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3" name="Marcador de posición de imagen 182">
            <a:extLst>
              <a:ext uri="{FF2B5EF4-FFF2-40B4-BE49-F238E27FC236}">
                <a16:creationId xmlns:a16="http://schemas.microsoft.com/office/drawing/2014/main" id="{C54FA744-BB25-4E05-8E58-4CDC75DC97C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682409" y="13967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9" name="Marcador de posición de imagen 148">
            <a:extLst>
              <a:ext uri="{FF2B5EF4-FFF2-40B4-BE49-F238E27FC236}">
                <a16:creationId xmlns:a16="http://schemas.microsoft.com/office/drawing/2014/main" id="{D8FEBB15-4DEB-41CB-8C5C-5735D51E0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2291897" y="14202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arcador de posición de imagen 149">
            <a:extLst>
              <a:ext uri="{FF2B5EF4-FFF2-40B4-BE49-F238E27FC236}">
                <a16:creationId xmlns:a16="http://schemas.microsoft.com/office/drawing/2014/main" id="{14733720-FF89-4906-8042-315384FE0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2302735" y="14084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1" name="Marcador de posición de imagen 150">
            <a:extLst>
              <a:ext uri="{FF2B5EF4-FFF2-40B4-BE49-F238E27FC236}">
                <a16:creationId xmlns:a16="http://schemas.microsoft.com/office/drawing/2014/main" id="{D781AB5B-49AE-41C0-8BB7-EE1FF0B82C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9336798" y="139675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5" name="Marcador de posición de imagen 154">
            <a:extLst>
              <a:ext uri="{FF2B5EF4-FFF2-40B4-BE49-F238E27FC236}">
                <a16:creationId xmlns:a16="http://schemas.microsoft.com/office/drawing/2014/main" id="{A3B30FF8-8398-45D0-945E-B0FCBEEBE0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77590283" y="139676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6" name="Marcador de posición de imagen 155">
            <a:extLst>
              <a:ext uri="{FF2B5EF4-FFF2-40B4-BE49-F238E27FC236}">
                <a16:creationId xmlns:a16="http://schemas.microsoft.com/office/drawing/2014/main" id="{20C1C3F1-5FDB-4BA4-99AB-6401FA252EC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74647794" y="143193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7" name="Marcador de posición de imagen 156">
            <a:extLst>
              <a:ext uri="{FF2B5EF4-FFF2-40B4-BE49-F238E27FC236}">
                <a16:creationId xmlns:a16="http://schemas.microsoft.com/office/drawing/2014/main" id="{5013713A-7CC4-409A-805F-337E34E879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71705304" y="14202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8" name="Marcador de posición de imagen 157">
            <a:extLst>
              <a:ext uri="{FF2B5EF4-FFF2-40B4-BE49-F238E27FC236}">
                <a16:creationId xmlns:a16="http://schemas.microsoft.com/office/drawing/2014/main" id="{D74674F2-9939-4AAA-96CC-87D4503B6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68786262" y="14084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9" name="Marcador de posición de imagen 158">
            <a:extLst>
              <a:ext uri="{FF2B5EF4-FFF2-40B4-BE49-F238E27FC236}">
                <a16:creationId xmlns:a16="http://schemas.microsoft.com/office/drawing/2014/main" id="{5788FE8D-A309-4974-847F-469C5E022B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5820323" y="139676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Marcador de posición de imagen 151">
            <a:extLst>
              <a:ext uri="{FF2B5EF4-FFF2-40B4-BE49-F238E27FC236}">
                <a16:creationId xmlns:a16="http://schemas.microsoft.com/office/drawing/2014/main" id="{DD4B1893-8CFF-4B86-B766-330B43D82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6417752" y="14084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3" name="Marcador de posición de imagen 152">
            <a:extLst>
              <a:ext uri="{FF2B5EF4-FFF2-40B4-BE49-F238E27FC236}">
                <a16:creationId xmlns:a16="http://schemas.microsoft.com/office/drawing/2014/main" id="{8566F62D-A5D6-4A54-9A83-6B0C18B06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83475262" y="139675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4" name="Marcador de posición de imagen 153">
            <a:extLst>
              <a:ext uri="{FF2B5EF4-FFF2-40B4-BE49-F238E27FC236}">
                <a16:creationId xmlns:a16="http://schemas.microsoft.com/office/drawing/2014/main" id="{D0DDD630-39B8-4031-88AB-B794336E5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0532772" y="14084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0" name="Marcador de posición de imagen 159">
            <a:extLst>
              <a:ext uri="{FF2B5EF4-FFF2-40B4-BE49-F238E27FC236}">
                <a16:creationId xmlns:a16="http://schemas.microsoft.com/office/drawing/2014/main" id="{D11EB0C3-1919-456A-A965-E2FDF2F7B6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62901281" y="14084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1" name="Marcador de posición de imagen 160">
            <a:extLst>
              <a:ext uri="{FF2B5EF4-FFF2-40B4-BE49-F238E27FC236}">
                <a16:creationId xmlns:a16="http://schemas.microsoft.com/office/drawing/2014/main" id="{7AF4317B-5F54-447C-B2C7-0E0CE9AD81D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59935345" y="137332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2" name="Marcador de posición de imagen 161">
            <a:extLst>
              <a:ext uri="{FF2B5EF4-FFF2-40B4-BE49-F238E27FC236}">
                <a16:creationId xmlns:a16="http://schemas.microsoft.com/office/drawing/2014/main" id="{B2F40562-693B-4B70-BB71-52897DE4B8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57016303" y="138504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3" name="Marcador de posición de imagen 162">
            <a:extLst>
              <a:ext uri="{FF2B5EF4-FFF2-40B4-BE49-F238E27FC236}">
                <a16:creationId xmlns:a16="http://schemas.microsoft.com/office/drawing/2014/main" id="{64ADF6E5-E18C-45C3-BD10-071E624348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54073813" y="139676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4" name="Marcador de posición de imagen 163">
            <a:extLst>
              <a:ext uri="{FF2B5EF4-FFF2-40B4-BE49-F238E27FC236}">
                <a16:creationId xmlns:a16="http://schemas.microsoft.com/office/drawing/2014/main" id="{6A994E5F-BB3B-4211-8614-91B89F4C9A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51107877" y="140849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5" name="Marcador de posición de imagen 164">
            <a:extLst>
              <a:ext uri="{FF2B5EF4-FFF2-40B4-BE49-F238E27FC236}">
                <a16:creationId xmlns:a16="http://schemas.microsoft.com/office/drawing/2014/main" id="{5A9B763A-1E97-4F30-A846-921C37BED8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48188833" y="139677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6" name="Marcador de posición de imagen 165">
            <a:extLst>
              <a:ext uri="{FF2B5EF4-FFF2-40B4-BE49-F238E27FC236}">
                <a16:creationId xmlns:a16="http://schemas.microsoft.com/office/drawing/2014/main" id="{2F0D8E74-8C3B-4934-B3A9-873FED488F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45246344" y="140849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7" name="Marcador de posición de imagen 166">
            <a:extLst>
              <a:ext uri="{FF2B5EF4-FFF2-40B4-BE49-F238E27FC236}">
                <a16:creationId xmlns:a16="http://schemas.microsoft.com/office/drawing/2014/main" id="{5C8965B7-71B9-4C57-8052-EACE60B60F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42303855" y="139677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8" name="Marcador de posición de imagen 167">
            <a:extLst>
              <a:ext uri="{FF2B5EF4-FFF2-40B4-BE49-F238E27FC236}">
                <a16:creationId xmlns:a16="http://schemas.microsoft.com/office/drawing/2014/main" id="{13C601B8-5CC5-472F-8566-5D49F8BDE1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39361366" y="140849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9" name="Marcador de posición de imagen 168">
            <a:extLst>
              <a:ext uri="{FF2B5EF4-FFF2-40B4-BE49-F238E27FC236}">
                <a16:creationId xmlns:a16="http://schemas.microsoft.com/office/drawing/2014/main" id="{F7500316-7162-4DC9-B25B-6A886D3BDBD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-36395430" y="139677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0" name="Marcador de posición de imagen 169">
            <a:extLst>
              <a:ext uri="{FF2B5EF4-FFF2-40B4-BE49-F238E27FC236}">
                <a16:creationId xmlns:a16="http://schemas.microsoft.com/office/drawing/2014/main" id="{D69E8F0E-910D-414C-A046-C9800C6ED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-33476387" y="140849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1" name="Marcador de posición de imagen 170">
            <a:extLst>
              <a:ext uri="{FF2B5EF4-FFF2-40B4-BE49-F238E27FC236}">
                <a16:creationId xmlns:a16="http://schemas.microsoft.com/office/drawing/2014/main" id="{50708E25-FDF7-401D-A4FA-8479A3F9CA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-30557341" y="139677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2" name="Marcador de posición de imagen 171">
            <a:extLst>
              <a:ext uri="{FF2B5EF4-FFF2-40B4-BE49-F238E27FC236}">
                <a16:creationId xmlns:a16="http://schemas.microsoft.com/office/drawing/2014/main" id="{C1D10F2C-E3DC-4BB7-965D-1D271F5B012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27614853" y="14085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3" name="Marcador de posición de imagen 172">
            <a:extLst>
              <a:ext uri="{FF2B5EF4-FFF2-40B4-BE49-F238E27FC236}">
                <a16:creationId xmlns:a16="http://schemas.microsoft.com/office/drawing/2014/main" id="{33258717-F741-440E-9D2A-92BC51C614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672365" y="139677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4" name="Marcador de posición de imagen 173">
            <a:extLst>
              <a:ext uri="{FF2B5EF4-FFF2-40B4-BE49-F238E27FC236}">
                <a16:creationId xmlns:a16="http://schemas.microsoft.com/office/drawing/2014/main" id="{65412F59-27B6-41E7-816F-CB682F5D987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21729876" y="140850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5" name="Marcador de posición de imagen 174">
            <a:extLst>
              <a:ext uri="{FF2B5EF4-FFF2-40B4-BE49-F238E27FC236}">
                <a16:creationId xmlns:a16="http://schemas.microsoft.com/office/drawing/2014/main" id="{E67E7F86-269D-4B6E-BE0B-A27CC43398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18787388" y="139678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6" name="Marcador de posición de imagen 175">
            <a:extLst>
              <a:ext uri="{FF2B5EF4-FFF2-40B4-BE49-F238E27FC236}">
                <a16:creationId xmlns:a16="http://schemas.microsoft.com/office/drawing/2014/main" id="{055340BF-EF1A-4E6D-8B17-49AA7166DA6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-15868343" y="140850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7" name="Marcador de posición de imagen 176">
            <a:extLst>
              <a:ext uri="{FF2B5EF4-FFF2-40B4-BE49-F238E27FC236}">
                <a16:creationId xmlns:a16="http://schemas.microsoft.com/office/drawing/2014/main" id="{CC8CC46B-BB6C-41C1-AF1B-656447C58A9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-12902408" y="1396782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8" name="Marcador de posición de imagen 177">
            <a:extLst>
              <a:ext uri="{FF2B5EF4-FFF2-40B4-BE49-F238E27FC236}">
                <a16:creationId xmlns:a16="http://schemas.microsoft.com/office/drawing/2014/main" id="{DD5CBFA5-E6C2-4A7A-9E23-D14F3BAB05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-9983367" y="140850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9" name="Marcador de posición de imagen 178">
            <a:extLst>
              <a:ext uri="{FF2B5EF4-FFF2-40B4-BE49-F238E27FC236}">
                <a16:creationId xmlns:a16="http://schemas.microsoft.com/office/drawing/2014/main" id="{DB54D7FA-5730-47BA-A64E-4B8CF691A3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-7040878" y="1396784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0" name="Marcador de posición de imagen 179">
            <a:extLst>
              <a:ext uri="{FF2B5EF4-FFF2-40B4-BE49-F238E27FC236}">
                <a16:creationId xmlns:a16="http://schemas.microsoft.com/office/drawing/2014/main" id="{15E7208A-09F6-446B-95EA-1FA25786D55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-4098389" y="140850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1" name="Marcador de posición de imagen 180">
            <a:extLst>
              <a:ext uri="{FF2B5EF4-FFF2-40B4-BE49-F238E27FC236}">
                <a16:creationId xmlns:a16="http://schemas.microsoft.com/office/drawing/2014/main" id="{A453CC92-828A-4901-803C-183AB30BF3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-1155900" y="1396786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2" name="Marcador de posición de imagen 181">
            <a:extLst>
              <a:ext uri="{FF2B5EF4-FFF2-40B4-BE49-F238E27FC236}">
                <a16:creationId xmlns:a16="http://schemas.microsoft.com/office/drawing/2014/main" id="{27C3D339-84AE-4A4B-BE8A-8C4A4A762BF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86592" y="140851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3" name="Marcador de posición de imagen 182">
            <a:extLst>
              <a:ext uri="{FF2B5EF4-FFF2-40B4-BE49-F238E27FC236}">
                <a16:creationId xmlns:a16="http://schemas.microsoft.com/office/drawing/2014/main" id="{C54FA744-BB25-4E05-8E58-4CDC75DC97C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729082" y="1396788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9" name="Marcador de posición de imagen 148">
            <a:extLst>
              <a:ext uri="{FF2B5EF4-FFF2-40B4-BE49-F238E27FC236}">
                <a16:creationId xmlns:a16="http://schemas.microsoft.com/office/drawing/2014/main" id="{D8FEBB15-4DEB-41CB-8C5C-5735D51E0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5245224" y="1420200"/>
            <a:ext cx="2743200" cy="4017600"/>
          </a:xfrm>
          <a:custGeom>
            <a:avLst/>
            <a:gdLst>
              <a:gd name="connsiteX0" fmla="*/ 0 w 2743200"/>
              <a:gd name="connsiteY0" fmla="*/ 0 h 4017600"/>
              <a:gd name="connsiteX1" fmla="*/ 2743200 w 2743200"/>
              <a:gd name="connsiteY1" fmla="*/ 0 h 4017600"/>
              <a:gd name="connsiteX2" fmla="*/ 2743200 w 2743200"/>
              <a:gd name="connsiteY2" fmla="*/ 4017600 h 4017600"/>
              <a:gd name="connsiteX3" fmla="*/ 0 w 2743200"/>
              <a:gd name="connsiteY3" fmla="*/ 4017600 h 40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7600">
                <a:moveTo>
                  <a:pt x="0" y="0"/>
                </a:moveTo>
                <a:lnTo>
                  <a:pt x="2743200" y="0"/>
                </a:lnTo>
                <a:lnTo>
                  <a:pt x="2743200" y="4017600"/>
                </a:lnTo>
                <a:lnTo>
                  <a:pt x="0" y="401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5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706CFA-9FE4-31E0-F73A-B43A5620F8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94428" y="1419446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DD700-3375-DD23-7D91-FFC14B54C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4456" y="1419444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491B3-737F-52DA-4D43-DBDDF4CBF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4484" y="1419442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F46D36-ABF6-5D58-27AC-329B006993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604512" y="1419440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8E7412-4793-5FAC-5153-B5228E749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4400" y="1419448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706CFA-9FE4-31E0-F73A-B43A5620F8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4400" y="1419446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DD700-3375-DD23-7D91-FFC14B54C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94428" y="1419444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491B3-737F-52DA-4D43-DBDDF4CBF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4456" y="1419442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F46D36-ABF6-5D58-27AC-329B006993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34484" y="1419440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8E7412-4793-5FAC-5153-B5228E749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4372" y="1419448"/>
            <a:ext cx="2743200" cy="4019107"/>
          </a:xfrm>
          <a:custGeom>
            <a:avLst/>
            <a:gdLst>
              <a:gd name="connsiteX0" fmla="*/ 0 w 2743200"/>
              <a:gd name="connsiteY0" fmla="*/ 0 h 4019107"/>
              <a:gd name="connsiteX1" fmla="*/ 2743200 w 2743200"/>
              <a:gd name="connsiteY1" fmla="*/ 0 h 4019107"/>
              <a:gd name="connsiteX2" fmla="*/ 2743200 w 2743200"/>
              <a:gd name="connsiteY2" fmla="*/ 4019107 h 4019107"/>
              <a:gd name="connsiteX3" fmla="*/ 0 w 2743200"/>
              <a:gd name="connsiteY3" fmla="*/ 4019107 h 40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019107">
                <a:moveTo>
                  <a:pt x="0" y="0"/>
                </a:moveTo>
                <a:lnTo>
                  <a:pt x="2743200" y="0"/>
                </a:lnTo>
                <a:lnTo>
                  <a:pt x="2743200" y="4019107"/>
                </a:lnTo>
                <a:lnTo>
                  <a:pt x="0" y="4019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C5256-2E60-9243-8DF0-7B10672B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E2E7-4C81-0D3C-AA2F-737821ADF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77E5-EAED-0ED2-7B4C-466D9515F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ED0B3-8590-4365-A072-CC75FC746C4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65CF2-48C2-941F-78E7-5B5FEF2E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4725-A08D-5D13-3E94-30B0BAF0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83B40-980D-4ED5-A954-40FC7A78941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0" r:id="rId5"/>
    <p:sldLayoutId id="2147483662" r:id="rId6"/>
    <p:sldLayoutId id="2147483663" r:id="rId7"/>
    <p:sldLayoutId id="2147483651" r:id="rId8"/>
    <p:sldLayoutId id="2147483653" r:id="rId9"/>
    <p:sldLayoutId id="2147483652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jardines-de-flores-flores-tulip-481973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47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48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49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50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51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18" Type="http://schemas.openxmlformats.org/officeDocument/2006/relationships/slide" Target="slide24.xml"/><Relationship Id="rId3" Type="http://schemas.openxmlformats.org/officeDocument/2006/relationships/slide" Target="slide19.xml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slide" Target="slide22.xml"/><Relationship Id="rId17" Type="http://schemas.openxmlformats.org/officeDocument/2006/relationships/image" Target="../media/image29.svg"/><Relationship Id="rId2" Type="http://schemas.openxmlformats.org/officeDocument/2006/relationships/slide" Target="slide3.xml"/><Relationship Id="rId16" Type="http://schemas.openxmlformats.org/officeDocument/2006/relationships/image" Target="../media/image28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5" Type="http://schemas.openxmlformats.org/officeDocument/2006/relationships/slide" Target="slide23.xml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slide" Target="slide21.xml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15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8.wdp"/><Relationship Id="rId18" Type="http://schemas.openxmlformats.org/officeDocument/2006/relationships/image" Target="../media/image54.png"/><Relationship Id="rId3" Type="http://schemas.microsoft.com/office/2007/relationships/hdphoto" Target="../media/hdphoto3.wdp"/><Relationship Id="rId21" Type="http://schemas.openxmlformats.org/officeDocument/2006/relationships/slide" Target="slide4.xml"/><Relationship Id="rId7" Type="http://schemas.microsoft.com/office/2007/relationships/hdphoto" Target="../media/hdphoto5.wdp"/><Relationship Id="rId12" Type="http://schemas.openxmlformats.org/officeDocument/2006/relationships/image" Target="../media/image51.png"/><Relationship Id="rId17" Type="http://schemas.microsoft.com/office/2007/relationships/hdphoto" Target="../media/hdphoto10.wdp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50.png"/><Relationship Id="rId19" Type="http://schemas.microsoft.com/office/2007/relationships/hdphoto" Target="../media/hdphoto11.wdp"/><Relationship Id="rId4" Type="http://schemas.openxmlformats.org/officeDocument/2006/relationships/image" Target="../media/image47.png"/><Relationship Id="rId9" Type="http://schemas.microsoft.com/office/2007/relationships/hdphoto" Target="../media/hdphoto6.wdp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slide" Target="slide19.xml"/><Relationship Id="rId7" Type="http://schemas.openxmlformats.org/officeDocument/2006/relationships/image" Target="../media/image22.png"/><Relationship Id="rId12" Type="http://schemas.openxmlformats.org/officeDocument/2006/relationships/slide" Target="slide23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slide" Target="slide22.xml"/><Relationship Id="rId1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16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4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18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slide" Target="slide4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Relationship Id="rId5" Type="http://schemas.openxmlformats.org/officeDocument/2006/relationships/slide" Target="slide8.xml"/><Relationship Id="rId4" Type="http://schemas.microsoft.com/office/2007/relationships/hdphoto" Target="../media/hdphoto1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4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5" Type="http://schemas.openxmlformats.org/officeDocument/2006/relationships/slide" Target="slide9.xml"/><Relationship Id="rId4" Type="http://schemas.microsoft.com/office/2007/relationships/hdphoto" Target="../media/hdphoto14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slide" Target="slide10.xml"/><Relationship Id="rId2" Type="http://schemas.openxmlformats.org/officeDocument/2006/relationships/diagramData" Target="../diagrams/data2.xml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94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slide" Target="slide11.xml"/><Relationship Id="rId2" Type="http://schemas.openxmlformats.org/officeDocument/2006/relationships/diagramData" Target="../diagrams/data3.xml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openxmlformats.org/officeDocument/2006/relationships/image" Target="../media/image94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26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microsoft.com/office/2007/relationships/hdphoto" Target="../media/hdphoto16.wdp"/><Relationship Id="rId7" Type="http://schemas.openxmlformats.org/officeDocument/2006/relationships/image" Target="../media/image105.png"/><Relationship Id="rId12" Type="http://schemas.openxmlformats.org/officeDocument/2006/relationships/slide" Target="slide1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28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37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41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slide" Target="slide42.xml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EFD56A1F-6CD5-4FC0-9F1E-23918B026E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F6C188-D09D-614B-1E01-4D4C22E3DD20}"/>
              </a:ext>
            </a:extLst>
          </p:cNvPr>
          <p:cNvSpPr/>
          <p:nvPr/>
        </p:nvSpPr>
        <p:spPr>
          <a:xfrm>
            <a:off x="-150101" y="-205274"/>
            <a:ext cx="12428376" cy="706327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73B8E8-95CF-D194-F3D1-A069FB573B47}"/>
              </a:ext>
            </a:extLst>
          </p:cNvPr>
          <p:cNvSpPr/>
          <p:nvPr/>
        </p:nvSpPr>
        <p:spPr>
          <a:xfrm>
            <a:off x="859465" y="213360"/>
            <a:ext cx="10473070" cy="6451600"/>
          </a:xfrm>
          <a:prstGeom prst="roundRect">
            <a:avLst>
              <a:gd name="adj" fmla="val 6840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6096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F0EFE-84F4-8F68-B5A3-A0F8E54925A7}"/>
              </a:ext>
            </a:extLst>
          </p:cNvPr>
          <p:cNvSpPr txBox="1"/>
          <p:nvPr/>
        </p:nvSpPr>
        <p:spPr>
          <a:xfrm>
            <a:off x="1653614" y="1858732"/>
            <a:ext cx="88847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AVANDE DEL PROYECTO FINAL 1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“Sistema de Comercio digital para la floristería “El y Ella Detalles” en Java”</a:t>
            </a:r>
          </a:p>
        </p:txBody>
      </p:sp>
      <p:sp>
        <p:nvSpPr>
          <p:cNvPr id="20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C888CF3D-2506-5B69-DA3B-0AAA85CD044D}"/>
              </a:ext>
            </a:extLst>
          </p:cNvPr>
          <p:cNvSpPr/>
          <p:nvPr/>
        </p:nvSpPr>
        <p:spPr>
          <a:xfrm>
            <a:off x="5224988" y="5731589"/>
            <a:ext cx="1742023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EMPEZAR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FD764C5-B5E5-43CA-A71F-F1140398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59" y="1053651"/>
            <a:ext cx="3127097" cy="68299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6007E38-5E58-4E1A-94BD-B85C2499C53B}"/>
              </a:ext>
            </a:extLst>
          </p:cNvPr>
          <p:cNvSpPr txBox="1"/>
          <p:nvPr/>
        </p:nvSpPr>
        <p:spPr>
          <a:xfrm>
            <a:off x="1017037" y="356675"/>
            <a:ext cx="1016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“</a:t>
            </a:r>
            <a:r>
              <a:rPr lang="es-MX" sz="16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AÑO DEL BICENTENARIO, DE LA CONSOLIDACIÓN DE NUESTRA INDEPENDENCIA, Y DE LA CONMEMORACIÓN DE LAS HEROICAS BATALLAS DE JUNÍN Y AYACUCHO</a:t>
            </a:r>
            <a:r>
              <a:rPr lang="es-CO" sz="16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”</a:t>
            </a:r>
          </a:p>
        </p:txBody>
      </p:sp>
      <p:sp>
        <p:nvSpPr>
          <p:cNvPr id="23" name="object 31">
            <a:extLst>
              <a:ext uri="{FF2B5EF4-FFF2-40B4-BE49-F238E27FC236}">
                <a16:creationId xmlns:a16="http://schemas.microsoft.com/office/drawing/2014/main" id="{A35105D4-CAA7-44E2-B707-94FCB27C1F21}"/>
              </a:ext>
            </a:extLst>
          </p:cNvPr>
          <p:cNvSpPr txBox="1"/>
          <p:nvPr/>
        </p:nvSpPr>
        <p:spPr>
          <a:xfrm>
            <a:off x="2785265" y="2751123"/>
            <a:ext cx="6557645" cy="7287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705" marR="5080" indent="-548640" algn="ctr">
              <a:lnSpc>
                <a:spcPct val="15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CURSO: </a:t>
            </a:r>
            <a:r>
              <a:rPr lang="es-MX" sz="1600" b="1" spc="-75" dirty="0">
                <a:solidFill>
                  <a:srgbClr val="647E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Curso Integrador: Sistemas - Software</a:t>
            </a:r>
          </a:p>
          <a:p>
            <a:pPr marL="560705" marR="5080" indent="-548640" algn="ctr">
              <a:lnSpc>
                <a:spcPct val="150000"/>
              </a:lnSpc>
              <a:spcBef>
                <a:spcPts val="95"/>
              </a:spcBef>
            </a:pPr>
            <a:r>
              <a:rPr lang="pt-BR" sz="1600" b="1" spc="-10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DOCENTE</a:t>
            </a:r>
            <a:r>
              <a:rPr lang="pt-BR" sz="1600" b="1" spc="-1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:</a:t>
            </a:r>
            <a:r>
              <a:rPr lang="pt-BR" sz="1600" b="1" spc="-100" dirty="0">
                <a:solidFill>
                  <a:srgbClr val="B33DF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</a:t>
            </a:r>
            <a:r>
              <a:rPr lang="pt-BR" sz="1600" b="1" spc="-114" dirty="0">
                <a:solidFill>
                  <a:srgbClr val="B33DF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Mg. Ing. Edwin Palomino Iriarte</a:t>
            </a:r>
            <a:endParaRPr lang="pt-BR" sz="1600" dirty="0">
              <a:solidFill>
                <a:srgbClr val="B33DF0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819F7C2A-85F7-4583-B735-32E3B6E43BD1}"/>
              </a:ext>
            </a:extLst>
          </p:cNvPr>
          <p:cNvSpPr txBox="1"/>
          <p:nvPr/>
        </p:nvSpPr>
        <p:spPr>
          <a:xfrm>
            <a:off x="1373226" y="4834676"/>
            <a:ext cx="1759341" cy="7714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PE" sz="110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ea typeface="Calibri" panose="020F0502020204030204" pitchFamily="34" charset="0"/>
                <a:cs typeface="Poppins ExtraBold" panose="00000900000000000000" pitchFamily="2" charset="0"/>
              </a:rPr>
              <a:t>U22202494</a:t>
            </a:r>
            <a:endParaRPr lang="es-PE" sz="1100" dirty="0">
              <a:latin typeface="Poppins ExtraBold" panose="00000900000000000000" pitchFamily="2" charset="0"/>
              <a:ea typeface="Calibri" panose="020F0502020204030204" pitchFamily="34" charset="0"/>
              <a:cs typeface="Poppins ExtraBold" panose="00000900000000000000" pitchFamily="2" charset="0"/>
            </a:endParaRP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MX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Sandro Cadmo </a:t>
            </a: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MX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 la Cruz Asencios</a:t>
            </a:r>
            <a:endParaRPr lang="es-MX" sz="1400" spc="-6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68E8C8BB-5852-4768-B339-9152743B269A}"/>
              </a:ext>
            </a:extLst>
          </p:cNvPr>
          <p:cNvSpPr txBox="1"/>
          <p:nvPr/>
        </p:nvSpPr>
        <p:spPr>
          <a:xfrm>
            <a:off x="5479569" y="4834676"/>
            <a:ext cx="1207697" cy="732958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PE" sz="110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ea typeface="Calibri" panose="020F0502020204030204" pitchFamily="34" charset="0"/>
                <a:cs typeface="Poppins ExtraBold" panose="00000900000000000000" pitchFamily="2" charset="0"/>
              </a:rPr>
              <a:t>U22229151</a:t>
            </a: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PE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Jorge Brandy Membrillo Gaitán</a:t>
            </a:r>
            <a:endParaRPr lang="es-PE" sz="20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D70F08A-4125-44E5-AFF1-7DC578D6BE0E}"/>
              </a:ext>
            </a:extLst>
          </p:cNvPr>
          <p:cNvSpPr txBox="1"/>
          <p:nvPr/>
        </p:nvSpPr>
        <p:spPr>
          <a:xfrm>
            <a:off x="3566263" y="4834676"/>
            <a:ext cx="1230232" cy="732958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MX" sz="1100" dirty="0">
                <a:solidFill>
                  <a:schemeClr val="bg1"/>
                </a:solidFill>
                <a:latin typeface="Poppins ExtraBold" panose="00000900000000000000" pitchFamily="2" charset="0"/>
                <a:ea typeface="Calibri" panose="020F0502020204030204" pitchFamily="34" charset="0"/>
                <a:cs typeface="Poppins ExtraBold" panose="00000900000000000000" pitchFamily="2" charset="0"/>
              </a:rPr>
              <a:t>U22234069</a:t>
            </a: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MX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Joaquin Alfonso Loa Denegri</a:t>
            </a:r>
            <a:endParaRPr lang="es-MX" sz="11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B1F5EA8-1217-45B1-BCAE-4D0A80C372D5}"/>
              </a:ext>
            </a:extLst>
          </p:cNvPr>
          <p:cNvSpPr txBox="1"/>
          <p:nvPr/>
        </p:nvSpPr>
        <p:spPr>
          <a:xfrm>
            <a:off x="7370343" y="4834676"/>
            <a:ext cx="1230232" cy="732958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PE" sz="110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ea typeface="Calibri" panose="020F0502020204030204" pitchFamily="34" charset="0"/>
                <a:cs typeface="Poppins ExtraBold" panose="00000900000000000000" pitchFamily="2" charset="0"/>
              </a:rPr>
              <a:t>U22220722</a:t>
            </a: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es-MX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Jefferson Eudes Pernia De La Cruz</a:t>
            </a:r>
            <a:endParaRPr lang="es-MX" sz="1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ED2D6461-0622-4CB2-B4E7-2574D528FE58}"/>
              </a:ext>
            </a:extLst>
          </p:cNvPr>
          <p:cNvSpPr txBox="1"/>
          <p:nvPr/>
        </p:nvSpPr>
        <p:spPr>
          <a:xfrm>
            <a:off x="9015799" y="4834676"/>
            <a:ext cx="1834918" cy="7714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fi-FI" sz="110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ea typeface="Calibri" panose="020F0502020204030204" pitchFamily="34" charset="0"/>
                <a:cs typeface="Poppins ExtraBold" panose="00000900000000000000" pitchFamily="2" charset="0"/>
              </a:rPr>
              <a:t>U22201636</a:t>
            </a:r>
            <a:endParaRPr lang="fi-FI" sz="1100" dirty="0">
              <a:latin typeface="Poppins ExtraBold" panose="00000900000000000000" pitchFamily="2" charset="0"/>
              <a:ea typeface="Calibri" panose="020F0502020204030204" pitchFamily="34" charset="0"/>
              <a:cs typeface="Poppins ExtraBold" panose="00000900000000000000" pitchFamily="2" charset="0"/>
            </a:endParaRP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fi-FI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Kiara Mishell</a:t>
            </a:r>
          </a:p>
          <a:p>
            <a:pPr marL="12700" marR="5080" algn="ctr">
              <a:lnSpc>
                <a:spcPct val="117400"/>
              </a:lnSpc>
              <a:spcBef>
                <a:spcPts val="270"/>
              </a:spcBef>
            </a:pPr>
            <a:r>
              <a:rPr lang="fi-FI" sz="1100" spc="-6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Santti Saavedra</a:t>
            </a:r>
            <a:endParaRPr lang="fi-FI" sz="1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C74DA8C-2CB8-4EE8-B9D6-E787A31ABCC7}"/>
              </a:ext>
            </a:extLst>
          </p:cNvPr>
          <p:cNvSpPr txBox="1"/>
          <p:nvPr/>
        </p:nvSpPr>
        <p:spPr>
          <a:xfrm>
            <a:off x="4628606" y="6197154"/>
            <a:ext cx="3051862" cy="346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705" marR="5080" indent="-548640">
              <a:lnSpc>
                <a:spcPct val="150000"/>
              </a:lnSpc>
              <a:spcBef>
                <a:spcPts val="95"/>
              </a:spcBef>
            </a:pPr>
            <a:r>
              <a:rPr lang="es-PE" sz="1600" b="1" spc="-75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Lima,  02 de setiembre del 2024</a:t>
            </a:r>
            <a:endParaRPr lang="pt-BR" sz="1600" dirty="0">
              <a:solidFill>
                <a:srgbClr val="F37D00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853995-A866-4C7E-BDB4-2B70085A650A}"/>
              </a:ext>
            </a:extLst>
          </p:cNvPr>
          <p:cNvSpPr/>
          <p:nvPr/>
        </p:nvSpPr>
        <p:spPr>
          <a:xfrm>
            <a:off x="1623128" y="3612989"/>
            <a:ext cx="1260000" cy="1260000"/>
          </a:xfrm>
          <a:prstGeom prst="ellipse">
            <a:avLst/>
          </a:prstGeom>
          <a:gradFill flip="none" rotWithShape="1">
            <a:gsLst>
              <a:gs pos="28000">
                <a:srgbClr val="B33DF0"/>
              </a:gs>
              <a:gs pos="54000">
                <a:srgbClr val="8166EE"/>
              </a:gs>
              <a:gs pos="100000">
                <a:srgbClr val="4B92E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039D12C-391A-4407-851E-A2BE396F4C08}"/>
              </a:ext>
            </a:extLst>
          </p:cNvPr>
          <p:cNvSpPr/>
          <p:nvPr/>
        </p:nvSpPr>
        <p:spPr>
          <a:xfrm>
            <a:off x="3515934" y="3612989"/>
            <a:ext cx="1260000" cy="1260000"/>
          </a:xfrm>
          <a:prstGeom prst="ellipse">
            <a:avLst/>
          </a:prstGeom>
          <a:gradFill flip="none" rotWithShape="1">
            <a:gsLst>
              <a:gs pos="28000">
                <a:srgbClr val="B33DF0"/>
              </a:gs>
              <a:gs pos="54000">
                <a:srgbClr val="8166EE"/>
              </a:gs>
              <a:gs pos="100000">
                <a:srgbClr val="4B92E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6098C15-13A4-429E-8AEA-456081F18F5F}"/>
              </a:ext>
            </a:extLst>
          </p:cNvPr>
          <p:cNvSpPr/>
          <p:nvPr/>
        </p:nvSpPr>
        <p:spPr>
          <a:xfrm>
            <a:off x="5408740" y="3612989"/>
            <a:ext cx="1260000" cy="1260000"/>
          </a:xfrm>
          <a:prstGeom prst="ellipse">
            <a:avLst/>
          </a:prstGeom>
          <a:gradFill flip="none" rotWithShape="1">
            <a:gsLst>
              <a:gs pos="28000">
                <a:srgbClr val="B33DF0"/>
              </a:gs>
              <a:gs pos="54000">
                <a:srgbClr val="8166EE"/>
              </a:gs>
              <a:gs pos="100000">
                <a:srgbClr val="4B92E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7810628-1D5B-45E9-8225-264F1EE19D99}"/>
              </a:ext>
            </a:extLst>
          </p:cNvPr>
          <p:cNvSpPr/>
          <p:nvPr/>
        </p:nvSpPr>
        <p:spPr>
          <a:xfrm>
            <a:off x="7301546" y="3612989"/>
            <a:ext cx="1260000" cy="1260000"/>
          </a:xfrm>
          <a:prstGeom prst="ellipse">
            <a:avLst/>
          </a:prstGeom>
          <a:gradFill flip="none" rotWithShape="1">
            <a:gsLst>
              <a:gs pos="28000">
                <a:srgbClr val="B33DF0"/>
              </a:gs>
              <a:gs pos="54000">
                <a:srgbClr val="8166EE"/>
              </a:gs>
              <a:gs pos="100000">
                <a:srgbClr val="4B92E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7228019-4C8B-454C-B333-B5AFDC631E1C}"/>
              </a:ext>
            </a:extLst>
          </p:cNvPr>
          <p:cNvSpPr/>
          <p:nvPr/>
        </p:nvSpPr>
        <p:spPr>
          <a:xfrm>
            <a:off x="9194350" y="3612989"/>
            <a:ext cx="1260000" cy="1260000"/>
          </a:xfrm>
          <a:prstGeom prst="ellipse">
            <a:avLst/>
          </a:prstGeom>
          <a:gradFill flip="none" rotWithShape="1">
            <a:gsLst>
              <a:gs pos="28000">
                <a:srgbClr val="B33DF0"/>
              </a:gs>
              <a:gs pos="54000">
                <a:srgbClr val="8166EE"/>
              </a:gs>
              <a:gs pos="100000">
                <a:srgbClr val="4B92E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98EA2C08-466B-44D9-ACB0-B1693435BF34}"/>
              </a:ext>
            </a:extLst>
          </p:cNvPr>
          <p:cNvSpPr/>
          <p:nvPr/>
        </p:nvSpPr>
        <p:spPr>
          <a:xfrm>
            <a:off x="1589958" y="3673813"/>
            <a:ext cx="1169004" cy="1138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51917085-EBFE-4C7B-AC7B-AC37361686F8}"/>
              </a:ext>
            </a:extLst>
          </p:cNvPr>
          <p:cNvSpPr/>
          <p:nvPr/>
        </p:nvSpPr>
        <p:spPr>
          <a:xfrm>
            <a:off x="3512182" y="3673813"/>
            <a:ext cx="1169004" cy="1138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3F5532A1-FC29-4A35-B898-0F602C595A95}"/>
              </a:ext>
            </a:extLst>
          </p:cNvPr>
          <p:cNvSpPr/>
          <p:nvPr/>
        </p:nvSpPr>
        <p:spPr>
          <a:xfrm>
            <a:off x="5394610" y="3696324"/>
            <a:ext cx="1169004" cy="1138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CAA23F61-A411-4C43-A2F5-1DB4DD04676C}"/>
              </a:ext>
            </a:extLst>
          </p:cNvPr>
          <p:cNvSpPr/>
          <p:nvPr/>
        </p:nvSpPr>
        <p:spPr>
          <a:xfrm>
            <a:off x="7299137" y="3673813"/>
            <a:ext cx="1169004" cy="1138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5DD86C7D-7122-4E78-B51E-BE58C0278815}"/>
              </a:ext>
            </a:extLst>
          </p:cNvPr>
          <p:cNvSpPr/>
          <p:nvPr/>
        </p:nvSpPr>
        <p:spPr>
          <a:xfrm>
            <a:off x="9300149" y="3605264"/>
            <a:ext cx="1048401" cy="12095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0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9" grpId="0" animBg="1"/>
      <p:bldP spid="41" grpId="0" animBg="1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 t="-292" r="13324" b="292"/>
          <a:stretch/>
        </p:blipFill>
        <p:spPr>
          <a:xfrm>
            <a:off x="-15965240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7" t="583" r="14613" b="-583"/>
          <a:stretch/>
        </p:blipFill>
        <p:spPr>
          <a:xfrm>
            <a:off x="-12999303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-1252788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1689701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4632191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7551233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10517172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10080257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6" r="54"/>
          <a:stretch/>
        </p:blipFill>
        <p:spPr>
          <a:xfrm>
            <a:off x="-7137767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4" t="-292" r="2248" b="292"/>
          <a:stretch/>
        </p:blipFill>
        <p:spPr>
          <a:xfrm>
            <a:off x="-4195277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13436214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8" t="-292" r="15102" b="292"/>
          <a:stretch/>
        </p:blipFill>
        <p:spPr>
          <a:xfrm>
            <a:off x="16402150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18907729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951BF578-4934-45E6-8EAC-5482659E555D}"/>
              </a:ext>
            </a:extLst>
          </p:cNvPr>
          <p:cNvSpPr/>
          <p:nvPr/>
        </p:nvSpPr>
        <p:spPr>
          <a:xfrm>
            <a:off x="5074786" y="5582365"/>
            <a:ext cx="2042425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45073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r="14405"/>
          <a:stretch/>
        </p:blipFill>
        <p:spPr>
          <a:xfrm>
            <a:off x="-18870483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8" t="292" r="12522" b="-292"/>
          <a:stretch/>
        </p:blipFill>
        <p:spPr>
          <a:xfrm>
            <a:off x="-15904546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-4158031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-1215542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1726948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4645990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7611929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12985500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1" t="384" r="289" b="-384"/>
          <a:stretch/>
        </p:blipFill>
        <p:spPr>
          <a:xfrm>
            <a:off x="-10043010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8" t="-584" r="2254" b="584"/>
          <a:stretch/>
        </p:blipFill>
        <p:spPr>
          <a:xfrm>
            <a:off x="-7100520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10530971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7" t="-200" r="13503" b="200"/>
          <a:stretch/>
        </p:blipFill>
        <p:spPr>
          <a:xfrm>
            <a:off x="13496907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21812972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340772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306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E1DC464A-0B50-421D-AA25-E34EFA9C3DEB}"/>
              </a:ext>
            </a:extLst>
          </p:cNvPr>
          <p:cNvSpPr/>
          <p:nvPr/>
        </p:nvSpPr>
        <p:spPr>
          <a:xfrm>
            <a:off x="4913548" y="5553393"/>
            <a:ext cx="2376000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43950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3" t="-292" r="12893" b="292"/>
          <a:stretch/>
        </p:blipFill>
        <p:spPr>
          <a:xfrm>
            <a:off x="-21827043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583" r="12714" b="-583"/>
          <a:stretch/>
        </p:blipFill>
        <p:spPr>
          <a:xfrm>
            <a:off x="-18861106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-7114591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-4172102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-1229612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1689430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4655369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15942060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2" r="438"/>
          <a:stretch/>
        </p:blipFill>
        <p:spPr>
          <a:xfrm>
            <a:off x="-12999570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2" t="292" r="2990" b="-292"/>
          <a:stretch/>
        </p:blipFill>
        <p:spPr>
          <a:xfrm>
            <a:off x="-10057080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7574411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7" t="-200" r="17263" b="200"/>
          <a:stretch/>
        </p:blipFill>
        <p:spPr>
          <a:xfrm>
            <a:off x="10540347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24769532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A5CF763F-B078-4002-925E-D894EF6698DE}"/>
              </a:ext>
            </a:extLst>
          </p:cNvPr>
          <p:cNvSpPr/>
          <p:nvPr/>
        </p:nvSpPr>
        <p:spPr>
          <a:xfrm>
            <a:off x="5074786" y="5550790"/>
            <a:ext cx="2042425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48741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6" t="-292" r="12370" b="292"/>
          <a:stretch/>
        </p:blipFill>
        <p:spPr>
          <a:xfrm>
            <a:off x="-24747214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7" t="384" r="14413" b="-384"/>
          <a:stretch/>
        </p:blipFill>
        <p:spPr>
          <a:xfrm>
            <a:off x="-21781277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-10034762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-7092273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-4149783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-1230741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1735198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18862231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2" t="583" r="438" b="-583"/>
          <a:stretch/>
        </p:blipFill>
        <p:spPr>
          <a:xfrm>
            <a:off x="-15919741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3" t="-584" r="2529" b="584"/>
          <a:stretch/>
        </p:blipFill>
        <p:spPr>
          <a:xfrm>
            <a:off x="-12977251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4654240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3" t="383" r="14537" b="-383"/>
          <a:stretch/>
        </p:blipFill>
        <p:spPr>
          <a:xfrm>
            <a:off x="7620176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27689703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297B5FA7-D0A0-4405-8E1C-2CEF17B9399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64" name="Marcador de posición de imagen 63">
            <a:extLst>
              <a:ext uri="{FF2B5EF4-FFF2-40B4-BE49-F238E27FC236}">
                <a16:creationId xmlns:a16="http://schemas.microsoft.com/office/drawing/2014/main" id="{6F369289-2BAE-462E-A282-6A4838CD318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CA50274C-7351-456C-8340-E3732EF09C4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68" name="Marcador de posición de imagen 67">
            <a:extLst>
              <a:ext uri="{FF2B5EF4-FFF2-40B4-BE49-F238E27FC236}">
                <a16:creationId xmlns:a16="http://schemas.microsoft.com/office/drawing/2014/main" id="{A47C7C5A-6FAC-4E3D-B5A8-DEEEC9044C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70" name="Marcador de posición de imagen 69">
            <a:extLst>
              <a:ext uri="{FF2B5EF4-FFF2-40B4-BE49-F238E27FC236}">
                <a16:creationId xmlns:a16="http://schemas.microsoft.com/office/drawing/2014/main" id="{61298598-631A-4984-8210-A72FE15CDE9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72" name="Marcador de posición de imagen 71">
            <a:extLst>
              <a:ext uri="{FF2B5EF4-FFF2-40B4-BE49-F238E27FC236}">
                <a16:creationId xmlns:a16="http://schemas.microsoft.com/office/drawing/2014/main" id="{97112510-838B-4C99-B6CF-711C6E66410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8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2F158322-21F5-4C92-A960-AF853904BFE8}"/>
              </a:ext>
            </a:extLst>
          </p:cNvPr>
          <p:cNvSpPr/>
          <p:nvPr/>
        </p:nvSpPr>
        <p:spPr>
          <a:xfrm>
            <a:off x="5083755" y="5551885"/>
            <a:ext cx="2042425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338300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7" r="12379"/>
          <a:stretch/>
        </p:blipFill>
        <p:spPr>
          <a:xfrm>
            <a:off x="-27723164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4" t="-584" r="13736" b="584"/>
          <a:stretch/>
        </p:blipFill>
        <p:spPr>
          <a:xfrm>
            <a:off x="-24757227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-13010712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-10068223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-7125733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-4206691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-1240752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21838181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1" t="583" r="2079" b="-583"/>
          <a:stretch/>
        </p:blipFill>
        <p:spPr>
          <a:xfrm>
            <a:off x="-18895691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5" t="875" r="2737" b="-875"/>
          <a:stretch/>
        </p:blipFill>
        <p:spPr>
          <a:xfrm>
            <a:off x="-15953201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1678290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3" t="762" r="16817" b="-762"/>
          <a:stretch/>
        </p:blipFill>
        <p:spPr>
          <a:xfrm>
            <a:off x="4644226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30665653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D832ECE9-48EE-471E-BA7D-689AE7530ACB}"/>
              </a:ext>
            </a:extLst>
          </p:cNvPr>
          <p:cNvSpPr/>
          <p:nvPr/>
        </p:nvSpPr>
        <p:spPr>
          <a:xfrm>
            <a:off x="5074786" y="5540630"/>
            <a:ext cx="2042425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DESPEDIDA</a:t>
            </a:r>
          </a:p>
        </p:txBody>
      </p:sp>
    </p:spTree>
    <p:extLst>
      <p:ext uri="{BB962C8B-B14F-4D97-AF65-F5344CB8AC3E}">
        <p14:creationId xmlns:p14="http://schemas.microsoft.com/office/powerpoint/2010/main" val="235835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Quiero poner una tienda en línea” más fácil decirlo que hacerlo. Los 4  errores típicos al iniciar en e-commerce – Blog Datlas">
            <a:extLst>
              <a:ext uri="{FF2B5EF4-FFF2-40B4-BE49-F238E27FC236}">
                <a16:creationId xmlns:a16="http://schemas.microsoft.com/office/drawing/2014/main" id="{608A93E0-9A9C-41B5-97CB-9DD55CA36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r="32264"/>
          <a:stretch/>
        </p:blipFill>
        <p:spPr bwMode="auto">
          <a:xfrm>
            <a:off x="8657864" y="0"/>
            <a:ext cx="3534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4703D88A-5EE8-4834-AB1A-C4137A1A2789}"/>
              </a:ext>
            </a:extLst>
          </p:cNvPr>
          <p:cNvSpPr/>
          <p:nvPr/>
        </p:nvSpPr>
        <p:spPr>
          <a:xfrm>
            <a:off x="9518690" y="6267936"/>
            <a:ext cx="1742023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87058A-5CAE-442E-BA9A-4DC66F41657B}"/>
              </a:ext>
            </a:extLst>
          </p:cNvPr>
          <p:cNvSpPr/>
          <p:nvPr/>
        </p:nvSpPr>
        <p:spPr>
          <a:xfrm>
            <a:off x="0" y="0"/>
            <a:ext cx="8657863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603FB38-EE38-49D2-9D0E-C3DBDD16C4DA}"/>
              </a:ext>
            </a:extLst>
          </p:cNvPr>
          <p:cNvSpPr txBox="1">
            <a:spLocks/>
          </p:cNvSpPr>
          <p:nvPr/>
        </p:nvSpPr>
        <p:spPr>
          <a:xfrm>
            <a:off x="1306917" y="381354"/>
            <a:ext cx="5967720" cy="1052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54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5BEE2F1-70C7-4709-8B36-4F71BF1E84D1}"/>
              </a:ext>
            </a:extLst>
          </p:cNvPr>
          <p:cNvCxnSpPr/>
          <p:nvPr/>
        </p:nvCxnSpPr>
        <p:spPr>
          <a:xfrm>
            <a:off x="1447398" y="1095087"/>
            <a:ext cx="5364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B1090E8-2B58-42B6-9751-D7BB392512FC}"/>
              </a:ext>
            </a:extLst>
          </p:cNvPr>
          <p:cNvGrpSpPr/>
          <p:nvPr/>
        </p:nvGrpSpPr>
        <p:grpSpPr>
          <a:xfrm>
            <a:off x="247782" y="1433753"/>
            <a:ext cx="8085990" cy="5069891"/>
            <a:chOff x="247782" y="1643424"/>
            <a:chExt cx="8085990" cy="5069891"/>
          </a:xfrm>
        </p:grpSpPr>
        <p:graphicFrame>
          <p:nvGraphicFramePr>
            <p:cNvPr id="7" name="Diagrama 6">
              <a:extLst>
                <a:ext uri="{FF2B5EF4-FFF2-40B4-BE49-F238E27FC236}">
                  <a16:creationId xmlns:a16="http://schemas.microsoft.com/office/drawing/2014/main" id="{9054A50D-FCC4-4A84-A6DD-2919B9FCA4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6915957"/>
                </p:ext>
              </p:extLst>
            </p:nvPr>
          </p:nvGraphicFramePr>
          <p:xfrm>
            <a:off x="247782" y="1643424"/>
            <a:ext cx="8085990" cy="50698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CABE27FA-4E83-4271-9D7B-12760A7706DD}"/>
                </a:ext>
              </a:extLst>
            </p:cNvPr>
            <p:cNvGrpSpPr/>
            <p:nvPr/>
          </p:nvGrpSpPr>
          <p:grpSpPr>
            <a:xfrm>
              <a:off x="3032327" y="1920149"/>
              <a:ext cx="2563200" cy="1818000"/>
              <a:chOff x="2472270" y="1863521"/>
              <a:chExt cx="2563200" cy="1818000"/>
            </a:xfrm>
          </p:grpSpPr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93157584-59BB-4B32-836D-C9456A456E7E}"/>
                  </a:ext>
                </a:extLst>
              </p:cNvPr>
              <p:cNvSpPr/>
              <p:nvPr/>
            </p:nvSpPr>
            <p:spPr>
              <a:xfrm>
                <a:off x="2472270" y="1863521"/>
                <a:ext cx="2563200" cy="1818000"/>
              </a:xfrm>
              <a:prstGeom prst="roundRect">
                <a:avLst/>
              </a:prstGeom>
              <a:solidFill>
                <a:srgbClr val="946991"/>
              </a:solidFill>
              <a:ln>
                <a:solidFill>
                  <a:srgbClr val="94699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010852E-337B-41E1-83B8-02CB0AB0D6A8}"/>
                  </a:ext>
                </a:extLst>
              </p:cNvPr>
              <p:cNvSpPr txBox="1"/>
              <p:nvPr/>
            </p:nvSpPr>
            <p:spPr>
              <a:xfrm>
                <a:off x="2638651" y="2217561"/>
                <a:ext cx="22304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Crecimiento del E-</a:t>
                </a:r>
                <a:r>
                  <a:rPr lang="es-MX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commerce</a:t>
                </a:r>
                <a:r>
                  <a:rPr lang="es-MX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en América Latina y Perú</a:t>
                </a:r>
                <a:endParaRPr lang="es-PE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DC377E64-C133-454C-8CD5-F11E4908BCB4}"/>
                </a:ext>
              </a:extLst>
            </p:cNvPr>
            <p:cNvGrpSpPr/>
            <p:nvPr/>
          </p:nvGrpSpPr>
          <p:grpSpPr>
            <a:xfrm>
              <a:off x="383935" y="1887391"/>
              <a:ext cx="2563066" cy="1816508"/>
              <a:chOff x="2472270" y="1863522"/>
              <a:chExt cx="2030282" cy="1643605"/>
            </a:xfrm>
          </p:grpSpPr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523EF629-2F4D-4D5A-88AF-297344801CC4}"/>
                  </a:ext>
                </a:extLst>
              </p:cNvPr>
              <p:cNvSpPr/>
              <p:nvPr/>
            </p:nvSpPr>
            <p:spPr>
              <a:xfrm>
                <a:off x="2472270" y="1863522"/>
                <a:ext cx="2030282" cy="1643605"/>
              </a:xfrm>
              <a:prstGeom prst="roundRect">
                <a:avLst/>
              </a:prstGeom>
              <a:solidFill>
                <a:srgbClr val="9C6877"/>
              </a:solidFill>
              <a:ln>
                <a:solidFill>
                  <a:srgbClr val="9C687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6E6F38D-0205-4587-9628-C37304E6B53B}"/>
                  </a:ext>
                </a:extLst>
              </p:cNvPr>
              <p:cNvSpPr txBox="1"/>
              <p:nvPr/>
            </p:nvSpPr>
            <p:spPr>
              <a:xfrm>
                <a:off x="2572981" y="2227833"/>
                <a:ext cx="18635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Contexto Global del Comercio Electrónico</a:t>
                </a: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2BF6C5F9-DA3D-4A16-A329-24D07C998DC0}"/>
                </a:ext>
              </a:extLst>
            </p:cNvPr>
            <p:cNvGrpSpPr/>
            <p:nvPr/>
          </p:nvGrpSpPr>
          <p:grpSpPr>
            <a:xfrm>
              <a:off x="5676926" y="1898966"/>
              <a:ext cx="2563200" cy="1818000"/>
              <a:chOff x="2472270" y="1863521"/>
              <a:chExt cx="2563200" cy="1818000"/>
            </a:xfrm>
          </p:grpSpPr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D8C901D4-B12A-4574-AE7F-2D2E078DF75B}"/>
                  </a:ext>
                </a:extLst>
              </p:cNvPr>
              <p:cNvSpPr/>
              <p:nvPr/>
            </p:nvSpPr>
            <p:spPr>
              <a:xfrm>
                <a:off x="2472270" y="1863521"/>
                <a:ext cx="2563200" cy="1818000"/>
              </a:xfrm>
              <a:prstGeom prst="roundRect">
                <a:avLst/>
              </a:prstGeom>
              <a:solidFill>
                <a:srgbClr val="8073AB"/>
              </a:solidFill>
              <a:ln>
                <a:solidFill>
                  <a:srgbClr val="8073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1078D0D4-273F-418D-9773-74318D9FE6D6}"/>
                  </a:ext>
                </a:extLst>
              </p:cNvPr>
              <p:cNvSpPr txBox="1"/>
              <p:nvPr/>
            </p:nvSpPr>
            <p:spPr>
              <a:xfrm>
                <a:off x="2665397" y="2277353"/>
                <a:ext cx="21769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Contexto Local: Floristería "El y Ella Detalles"</a:t>
                </a:r>
                <a:endParaRPr lang="es-PE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40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BB658E83-C20A-4323-8FB6-221E859F1E04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80CB0DD-3E8A-4B0B-830B-F73B18AC90E1}"/>
              </a:ext>
            </a:extLst>
          </p:cNvPr>
          <p:cNvGrpSpPr/>
          <p:nvPr/>
        </p:nvGrpSpPr>
        <p:grpSpPr>
          <a:xfrm>
            <a:off x="959556" y="280218"/>
            <a:ext cx="10069689" cy="837382"/>
            <a:chOff x="959556" y="280218"/>
            <a:chExt cx="10069689" cy="837382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313AAB6B-88BE-4B8C-BA50-4B786E54006D}"/>
                </a:ext>
              </a:extLst>
            </p:cNvPr>
            <p:cNvSpPr txBox="1">
              <a:spLocks/>
            </p:cNvSpPr>
            <p:nvPr/>
          </p:nvSpPr>
          <p:spPr>
            <a:xfrm>
              <a:off x="959556" y="280218"/>
              <a:ext cx="10069689" cy="8373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OBJETIVOS DE LA EMPRESA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86B2F13-DE04-4FC0-8E1F-8723160ACA99}"/>
                </a:ext>
              </a:extLst>
            </p:cNvPr>
            <p:cNvCxnSpPr/>
            <p:nvPr/>
          </p:nvCxnSpPr>
          <p:spPr>
            <a:xfrm>
              <a:off x="2287498" y="880308"/>
              <a:ext cx="7524000" cy="0"/>
            </a:xfrm>
            <a:prstGeom prst="line">
              <a:avLst/>
            </a:prstGeom>
            <a:ln w="76200">
              <a:solidFill>
                <a:srgbClr val="5C84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19">
            <a:hlinkClick r:id="rId2" action="ppaction://hlinksldjump"/>
            <a:extLst>
              <a:ext uri="{FF2B5EF4-FFF2-40B4-BE49-F238E27FC236}">
                <a16:creationId xmlns:a16="http://schemas.microsoft.com/office/drawing/2014/main" id="{6B4D0290-E626-4A35-985F-5BBE92FE3EDC}"/>
              </a:ext>
            </a:extLst>
          </p:cNvPr>
          <p:cNvSpPr/>
          <p:nvPr/>
        </p:nvSpPr>
        <p:spPr>
          <a:xfrm>
            <a:off x="1682616" y="598811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07737A38-E7B5-4CFC-994E-FD517302767D}"/>
              </a:ext>
            </a:extLst>
          </p:cNvPr>
          <p:cNvCxnSpPr>
            <a:cxnSpLocks/>
          </p:cNvCxnSpPr>
          <p:nvPr/>
        </p:nvCxnSpPr>
        <p:spPr>
          <a:xfrm flipV="1">
            <a:off x="4165965" y="3312882"/>
            <a:ext cx="2637385" cy="252913"/>
          </a:xfrm>
          <a:prstGeom prst="bentConnector3">
            <a:avLst/>
          </a:prstGeom>
          <a:ln w="38100">
            <a:solidFill>
              <a:srgbClr val="5C84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3A393A8-7A81-47A6-85CE-ED75C4E05CF7}"/>
              </a:ext>
            </a:extLst>
          </p:cNvPr>
          <p:cNvGrpSpPr/>
          <p:nvPr/>
        </p:nvGrpSpPr>
        <p:grpSpPr>
          <a:xfrm>
            <a:off x="814365" y="1842308"/>
            <a:ext cx="3351600" cy="3351600"/>
            <a:chOff x="4245429" y="1930482"/>
            <a:chExt cx="3351600" cy="3351600"/>
          </a:xfr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083646-CE26-42FC-BE89-78137DD29CCD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PE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7B7EC69-52C1-4513-B2A7-E484D8F1F163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PE" dirty="0"/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629FA93C-8C8D-42BA-B51C-8D4F7116275A}"/>
              </a:ext>
            </a:extLst>
          </p:cNvPr>
          <p:cNvSpPr/>
          <p:nvPr/>
        </p:nvSpPr>
        <p:spPr>
          <a:xfrm>
            <a:off x="1015965" y="2043908"/>
            <a:ext cx="2948400" cy="294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42D04B8-88D3-4F91-82B4-EB5601153D6A}"/>
              </a:ext>
            </a:extLst>
          </p:cNvPr>
          <p:cNvSpPr txBox="1">
            <a:spLocks/>
          </p:cNvSpPr>
          <p:nvPr/>
        </p:nvSpPr>
        <p:spPr>
          <a:xfrm>
            <a:off x="1131710" y="2522361"/>
            <a:ext cx="2716910" cy="11903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600" b="1" dirty="0">
                <a:solidFill>
                  <a:srgbClr val="5986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OBJETIVO </a:t>
            </a:r>
          </a:p>
          <a:p>
            <a:pPr algn="ctr"/>
            <a:r>
              <a:rPr lang="es-PE" sz="3600" b="1" dirty="0">
                <a:solidFill>
                  <a:srgbClr val="5986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GENERAL</a:t>
            </a:r>
          </a:p>
        </p:txBody>
      </p:sp>
      <p:pic>
        <p:nvPicPr>
          <p:cNvPr id="1028" name="Picture 4" descr="Objetivo - Iconos gratis de márketing">
            <a:extLst>
              <a:ext uri="{FF2B5EF4-FFF2-40B4-BE49-F238E27FC236}">
                <a16:creationId xmlns:a16="http://schemas.microsoft.com/office/drawing/2014/main" id="{68327FD9-76ED-49A9-B05C-51EDFB81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06" y="3512722"/>
            <a:ext cx="1356905" cy="13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4D2192EF-8A81-4D97-B089-F7A97D91444D}"/>
              </a:ext>
            </a:extLst>
          </p:cNvPr>
          <p:cNvGrpSpPr/>
          <p:nvPr/>
        </p:nvGrpSpPr>
        <p:grpSpPr>
          <a:xfrm>
            <a:off x="6735757" y="1603023"/>
            <a:ext cx="4772319" cy="3217334"/>
            <a:chOff x="6735757" y="1603023"/>
            <a:chExt cx="4772319" cy="3217334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C1164196-A87C-4D49-9B43-D12C92AE0088}"/>
                </a:ext>
              </a:extLst>
            </p:cNvPr>
            <p:cNvGrpSpPr/>
            <p:nvPr/>
          </p:nvGrpSpPr>
          <p:grpSpPr>
            <a:xfrm>
              <a:off x="6735757" y="1603023"/>
              <a:ext cx="4767621" cy="3217334"/>
              <a:chOff x="6763750" y="2016263"/>
              <a:chExt cx="4613885" cy="3582101"/>
            </a:xfrm>
          </p:grpSpPr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E975B883-686B-4A80-B035-26D12303E858}"/>
                  </a:ext>
                </a:extLst>
              </p:cNvPr>
              <p:cNvGrpSpPr/>
              <p:nvPr/>
            </p:nvGrpSpPr>
            <p:grpSpPr>
              <a:xfrm>
                <a:off x="6763750" y="2016263"/>
                <a:ext cx="4613885" cy="3582101"/>
                <a:chOff x="6763750" y="2016263"/>
                <a:chExt cx="4613885" cy="3582101"/>
              </a:xfrm>
            </p:grpSpPr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AF1D8766-E5A7-49C1-B4BC-CC6BAF49DFA9}"/>
                    </a:ext>
                  </a:extLst>
                </p:cNvPr>
                <p:cNvSpPr/>
                <p:nvPr/>
              </p:nvSpPr>
              <p:spPr>
                <a:xfrm>
                  <a:off x="6763750" y="2016263"/>
                  <a:ext cx="4613885" cy="3582101"/>
                </a:xfrm>
                <a:prstGeom prst="roundRect">
                  <a:avLst>
                    <a:gd name="adj" fmla="val 8269"/>
                  </a:avLst>
                </a:prstGeom>
                <a:gradFill>
                  <a:gsLst>
                    <a:gs pos="54000">
                      <a:srgbClr val="8166EE"/>
                    </a:gs>
                    <a:gs pos="28000">
                      <a:srgbClr val="B33DF0"/>
                    </a:gs>
                    <a:gs pos="100000">
                      <a:srgbClr val="4B92EB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 sz="1200" spc="30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38" name="Rectángulo 37">
                  <a:extLst>
                    <a:ext uri="{FF2B5EF4-FFF2-40B4-BE49-F238E27FC236}">
                      <a16:creationId xmlns:a16="http://schemas.microsoft.com/office/drawing/2014/main" id="{D7E478B4-D1A5-47CE-BED2-E25E308DD889}"/>
                    </a:ext>
                  </a:extLst>
                </p:cNvPr>
                <p:cNvSpPr/>
                <p:nvPr/>
              </p:nvSpPr>
              <p:spPr>
                <a:xfrm>
                  <a:off x="6763750" y="2016263"/>
                  <a:ext cx="4613885" cy="32709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600" spc="3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  <a:p>
                  <a:pPr algn="ctr"/>
                  <a:endParaRPr lang="es-MX" sz="2400" spc="3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  <a:p>
                  <a:pPr algn="ctr"/>
                  <a:r>
                    <a:rPr lang="es-MX" sz="2400" spc="3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Desarrollar un Sistema de Comercio Digital para la floristería "El y Ella Detalles" utilizando tecnología Java</a:t>
                  </a:r>
                </a:p>
              </p:txBody>
            </p:sp>
          </p:grp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320A10DF-D6D7-41DD-A433-00E0696EF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4070" y="2339861"/>
                <a:ext cx="4593565" cy="0"/>
              </a:xfrm>
              <a:prstGeom prst="line">
                <a:avLst/>
              </a:prstGeom>
              <a:gradFill flip="none" rotWithShape="1">
                <a:gsLst>
                  <a:gs pos="26000">
                    <a:srgbClr val="C00000"/>
                  </a:gs>
                  <a:gs pos="100000">
                    <a:srgbClr val="FF9900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EC051B1-5370-42EB-AA98-DD42AB1AD3D8}"/>
                </a:ext>
              </a:extLst>
            </p:cNvPr>
            <p:cNvCxnSpPr>
              <a:cxnSpLocks/>
            </p:cNvCxnSpPr>
            <p:nvPr/>
          </p:nvCxnSpPr>
          <p:spPr>
            <a:xfrm>
              <a:off x="6756076" y="1919170"/>
              <a:ext cx="4752000" cy="0"/>
            </a:xfrm>
            <a:prstGeom prst="line">
              <a:avLst/>
            </a:prstGeom>
            <a:ln w="63500">
              <a:solidFill>
                <a:srgbClr val="5C84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68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9">
            <a:hlinkClick r:id="rId2" action="ppaction://hlinksldjump"/>
            <a:extLst>
              <a:ext uri="{FF2B5EF4-FFF2-40B4-BE49-F238E27FC236}">
                <a16:creationId xmlns:a16="http://schemas.microsoft.com/office/drawing/2014/main" id="{8AEA3A3E-6B04-4004-BD5B-0FE855907A06}"/>
              </a:ext>
            </a:extLst>
          </p:cNvPr>
          <p:cNvSpPr/>
          <p:nvPr/>
        </p:nvSpPr>
        <p:spPr>
          <a:xfrm>
            <a:off x="5317158" y="6015741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AEE284D-F1F4-49FC-8EAE-B034F91A8164}"/>
              </a:ext>
            </a:extLst>
          </p:cNvPr>
          <p:cNvGrpSpPr/>
          <p:nvPr/>
        </p:nvGrpSpPr>
        <p:grpSpPr>
          <a:xfrm>
            <a:off x="4304007" y="1916551"/>
            <a:ext cx="3351600" cy="3351600"/>
            <a:chOff x="4245429" y="1930482"/>
            <a:chExt cx="3351600" cy="3351600"/>
          </a:xfr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219F386-50BA-479E-A61D-98DDE2068066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spc="3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9B828D1B-DBE1-4B81-8393-CA86D9D24A48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spc="3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4" name="Elipse 23">
            <a:extLst>
              <a:ext uri="{FF2B5EF4-FFF2-40B4-BE49-F238E27FC236}">
                <a16:creationId xmlns:a16="http://schemas.microsoft.com/office/drawing/2014/main" id="{A32E5F59-F9FF-4468-873F-75846B046BCA}"/>
              </a:ext>
            </a:extLst>
          </p:cNvPr>
          <p:cNvSpPr/>
          <p:nvPr/>
        </p:nvSpPr>
        <p:spPr>
          <a:xfrm>
            <a:off x="4505607" y="2118151"/>
            <a:ext cx="2948400" cy="294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1C04BF0-89F2-49D6-A40E-839F215D12C2}"/>
              </a:ext>
            </a:extLst>
          </p:cNvPr>
          <p:cNvGrpSpPr/>
          <p:nvPr/>
        </p:nvGrpSpPr>
        <p:grpSpPr>
          <a:xfrm>
            <a:off x="3239276" y="3324151"/>
            <a:ext cx="690880" cy="691200"/>
            <a:chOff x="2418080" y="883920"/>
            <a:chExt cx="690880" cy="6912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7856A05-A10E-4C1F-942A-13C35E3AD173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3A8133E-A236-4A8A-82FE-DE9DD388F8D6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DFE6000-62F5-4C34-830A-0C6049FEA1EC}"/>
              </a:ext>
            </a:extLst>
          </p:cNvPr>
          <p:cNvGrpSpPr/>
          <p:nvPr/>
        </p:nvGrpSpPr>
        <p:grpSpPr>
          <a:xfrm>
            <a:off x="7633932" y="1261351"/>
            <a:ext cx="690880" cy="691200"/>
            <a:chOff x="2418080" y="883920"/>
            <a:chExt cx="690880" cy="6912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8268810-491E-4A31-BA39-54E393835112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8FA2F0B-88B0-454B-BD82-2FF2FCE8AA18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05BCF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C36490A-3CD4-4802-9DF3-6BD5B4D61A7E}"/>
              </a:ext>
            </a:extLst>
          </p:cNvPr>
          <p:cNvGrpSpPr/>
          <p:nvPr/>
        </p:nvGrpSpPr>
        <p:grpSpPr>
          <a:xfrm>
            <a:off x="7655607" y="5000479"/>
            <a:ext cx="690880" cy="691200"/>
            <a:chOff x="2418080" y="883920"/>
            <a:chExt cx="690880" cy="691200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742A386-73D2-486B-869A-5D4EFED71860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A7D46B3-760A-4F9F-BB5B-0CBDF4498459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3393E97-5CD8-483B-836C-037F86463404}"/>
              </a:ext>
            </a:extLst>
          </p:cNvPr>
          <p:cNvGrpSpPr/>
          <p:nvPr/>
        </p:nvGrpSpPr>
        <p:grpSpPr>
          <a:xfrm>
            <a:off x="3512327" y="5000479"/>
            <a:ext cx="690880" cy="691200"/>
            <a:chOff x="2418080" y="883920"/>
            <a:chExt cx="690880" cy="691200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F6EE142-D8E8-4859-9BF9-F01E109D740E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64E216E1-DE90-4EB7-9E7B-30DBA441D10C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CC0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9882B9A-4DE7-451F-B799-81A917BAE03D}"/>
              </a:ext>
            </a:extLst>
          </p:cNvPr>
          <p:cNvGrpSpPr/>
          <p:nvPr/>
        </p:nvGrpSpPr>
        <p:grpSpPr>
          <a:xfrm>
            <a:off x="3583507" y="1320751"/>
            <a:ext cx="690880" cy="691200"/>
            <a:chOff x="2418080" y="883920"/>
            <a:chExt cx="690880" cy="6912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3521B9F1-4221-47A2-84B1-7D30893BAA58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F3321C9B-F61D-4CFB-8D2A-6FEDD72E2ED4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06FB4DD-5929-4DDF-870D-C97B4765A2D0}"/>
              </a:ext>
            </a:extLst>
          </p:cNvPr>
          <p:cNvGrpSpPr/>
          <p:nvPr/>
        </p:nvGrpSpPr>
        <p:grpSpPr>
          <a:xfrm>
            <a:off x="7919927" y="3264751"/>
            <a:ext cx="690880" cy="691200"/>
            <a:chOff x="2418080" y="883920"/>
            <a:chExt cx="690880" cy="69120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2FE6D26D-54AD-40FB-8CBA-4777F07B9FD5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4E757141-6DEB-4AC6-BE53-6AD76A9213D9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91011CA-5458-4B68-A6BE-D15F147C4105}"/>
              </a:ext>
            </a:extLst>
          </p:cNvPr>
          <p:cNvCxnSpPr/>
          <p:nvPr/>
        </p:nvCxnSpPr>
        <p:spPr>
          <a:xfrm rot="10800000">
            <a:off x="2087727" y="1380151"/>
            <a:ext cx="1494000" cy="226800"/>
          </a:xfrm>
          <a:prstGeom prst="bentConnector3">
            <a:avLst/>
          </a:prstGeom>
          <a:ln>
            <a:solidFill>
              <a:srgbClr val="FF39D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CF248AD-7620-43DC-9A04-D036B077189A}"/>
              </a:ext>
            </a:extLst>
          </p:cNvPr>
          <p:cNvCxnSpPr/>
          <p:nvPr/>
        </p:nvCxnSpPr>
        <p:spPr>
          <a:xfrm rot="10800000">
            <a:off x="1740876" y="3442951"/>
            <a:ext cx="1494000" cy="226800"/>
          </a:xfrm>
          <a:prstGeom prst="bentConnector3">
            <a:avLst/>
          </a:prstGeom>
          <a:ln>
            <a:solidFill>
              <a:srgbClr val="FF06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FE326995-12F3-47F2-8664-17CB5CB379A6}"/>
              </a:ext>
            </a:extLst>
          </p:cNvPr>
          <p:cNvCxnSpPr/>
          <p:nvPr/>
        </p:nvCxnSpPr>
        <p:spPr>
          <a:xfrm rot="10800000">
            <a:off x="2033387" y="5144591"/>
            <a:ext cx="1494000" cy="226800"/>
          </a:xfrm>
          <a:prstGeom prst="bentConnector3">
            <a:avLst/>
          </a:prstGeom>
          <a:ln>
            <a:solidFill>
              <a:srgbClr val="FFCC0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BCE562BE-DBAE-4C80-8CD7-B60453310DF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15069" y="1380151"/>
            <a:ext cx="1494000" cy="226800"/>
          </a:xfrm>
          <a:prstGeom prst="bentConnector3">
            <a:avLst/>
          </a:prstGeom>
          <a:ln>
            <a:solidFill>
              <a:srgbClr val="18A2D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65FFC34B-7A8C-4CE3-BD5F-B1B14E56F74B}"/>
              </a:ext>
            </a:extLst>
          </p:cNvPr>
          <p:cNvCxnSpPr>
            <a:cxnSpLocks/>
          </p:cNvCxnSpPr>
          <p:nvPr/>
        </p:nvCxnSpPr>
        <p:spPr>
          <a:xfrm rot="10800000" flipH="1">
            <a:off x="8594136" y="3383551"/>
            <a:ext cx="1494000" cy="226800"/>
          </a:xfrm>
          <a:prstGeom prst="bentConnector3">
            <a:avLst/>
          </a:prstGeom>
          <a:ln>
            <a:solidFill>
              <a:srgbClr val="05FF0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30BD9CF2-9230-4C47-BBC5-7F14A22252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36474" y="5131651"/>
            <a:ext cx="1494000" cy="226800"/>
          </a:xfrm>
          <a:prstGeom prst="bentConnector3">
            <a:avLst/>
          </a:prstGeom>
          <a:ln>
            <a:solidFill>
              <a:srgbClr val="FF056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289AAEA-CCD0-4576-8488-C1C9EBF67B91}"/>
              </a:ext>
            </a:extLst>
          </p:cNvPr>
          <p:cNvSpPr/>
          <p:nvPr/>
        </p:nvSpPr>
        <p:spPr>
          <a:xfrm>
            <a:off x="1215115" y="1345873"/>
            <a:ext cx="1603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39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01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1C39DFC-7CE8-47A1-96A1-A19B330B5748}"/>
              </a:ext>
            </a:extLst>
          </p:cNvPr>
          <p:cNvSpPr/>
          <p:nvPr/>
        </p:nvSpPr>
        <p:spPr>
          <a:xfrm>
            <a:off x="9062069" y="5119271"/>
            <a:ext cx="14863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rgbClr val="FF05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SemiBold" pitchFamily="2" charset="0"/>
              </a:rPr>
              <a:t>OBJETIVO 06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4D20023F-4B26-4FF8-8A29-D370560829FA}"/>
              </a:ext>
            </a:extLst>
          </p:cNvPr>
          <p:cNvSpPr/>
          <p:nvPr/>
        </p:nvSpPr>
        <p:spPr>
          <a:xfrm>
            <a:off x="4632883" y="2475258"/>
            <a:ext cx="266451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0"/>
                <a:solidFill>
                  <a:srgbClr val="5986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OBJETIVOS</a:t>
            </a:r>
          </a:p>
          <a:p>
            <a:pPr algn="ctr"/>
            <a:r>
              <a:rPr lang="es-ES" sz="3200" b="1" dirty="0">
                <a:ln w="0"/>
                <a:solidFill>
                  <a:srgbClr val="5986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ESPEC</a:t>
            </a:r>
            <a:r>
              <a:rPr lang="es-PE" sz="3200" b="1" dirty="0">
                <a:ln w="0"/>
                <a:solidFill>
                  <a:srgbClr val="5986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ÍFICOS</a:t>
            </a:r>
            <a:endParaRPr lang="es-ES" sz="3200" b="1" cap="none" spc="0" dirty="0">
              <a:ln w="0"/>
              <a:solidFill>
                <a:srgbClr val="5986E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D3C1481-537E-40E1-BE47-932F7C0BC918}"/>
              </a:ext>
            </a:extLst>
          </p:cNvPr>
          <p:cNvSpPr/>
          <p:nvPr/>
        </p:nvSpPr>
        <p:spPr>
          <a:xfrm>
            <a:off x="885549" y="3392296"/>
            <a:ext cx="16514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070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02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589E2417-33CF-4E6F-BC8E-C7A02131A84C}"/>
              </a:ext>
            </a:extLst>
          </p:cNvPr>
          <p:cNvSpPr/>
          <p:nvPr/>
        </p:nvSpPr>
        <p:spPr>
          <a:xfrm>
            <a:off x="1143822" y="5090327"/>
            <a:ext cx="16546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D80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03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0117016-F71B-4E19-8003-29DCDAABAE0B}"/>
              </a:ext>
            </a:extLst>
          </p:cNvPr>
          <p:cNvSpPr/>
          <p:nvPr/>
        </p:nvSpPr>
        <p:spPr>
          <a:xfrm>
            <a:off x="9024167" y="1334414"/>
            <a:ext cx="16642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16B9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04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C9797CF-BB1F-4824-8B5E-CBE2151F6A2E}"/>
              </a:ext>
            </a:extLst>
          </p:cNvPr>
          <p:cNvSpPr/>
          <p:nvPr/>
        </p:nvSpPr>
        <p:spPr>
          <a:xfrm>
            <a:off x="9331980" y="3393988"/>
            <a:ext cx="14782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rgbClr val="05FF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SemiBold" pitchFamily="2" charset="0"/>
              </a:rPr>
              <a:t>OBJETIVO 05</a:t>
            </a:r>
          </a:p>
        </p:txBody>
      </p:sp>
      <p:pic>
        <p:nvPicPr>
          <p:cNvPr id="56" name="Gráfico 55" descr="Base de datos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69525942-E85E-423F-AC92-AB8C2EED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0107" y="1434903"/>
            <a:ext cx="406913" cy="406913"/>
          </a:xfrm>
          <a:prstGeom prst="rect">
            <a:avLst/>
          </a:prstGeom>
        </p:spPr>
      </p:pic>
      <p:pic>
        <p:nvPicPr>
          <p:cNvPr id="57" name="Gráfico 56" descr="Diseño web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62463089-E7CB-4D87-98C2-D04D8E744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88475" y="3468360"/>
            <a:ext cx="375114" cy="375114"/>
          </a:xfrm>
          <a:prstGeom prst="rect">
            <a:avLst/>
          </a:prstGeom>
        </p:spPr>
      </p:pic>
      <p:pic>
        <p:nvPicPr>
          <p:cNvPr id="58" name="Gráfico 57" descr="Interfaz de la experiencia de usuario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C39879E8-7D61-4D47-BB0D-EB2E3759C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637851" y="5144591"/>
            <a:ext cx="402719" cy="402719"/>
          </a:xfrm>
          <a:prstGeom prst="rect">
            <a:avLst/>
          </a:prstGeom>
        </p:spPr>
      </p:pic>
      <p:pic>
        <p:nvPicPr>
          <p:cNvPr id="59" name="Gráfico 58" descr="Tabla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58F9C0EF-23E8-43CC-8DD3-779A1B8D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762610" y="1377663"/>
            <a:ext cx="431112" cy="431112"/>
          </a:xfrm>
          <a:prstGeom prst="rect">
            <a:avLst/>
          </a:prstGeom>
        </p:spPr>
      </p:pic>
      <p:pic>
        <p:nvPicPr>
          <p:cNvPr id="60" name="Gráfico 59" descr="Diagrama de red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5629EAED-0CEF-4FE4-BDF0-4D30B903DB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075096" y="3402212"/>
            <a:ext cx="401250" cy="401250"/>
          </a:xfrm>
          <a:prstGeom prst="rect">
            <a:avLst/>
          </a:prstGeom>
        </p:spPr>
      </p:pic>
      <p:pic>
        <p:nvPicPr>
          <p:cNvPr id="61" name="Gráfico 60" descr="Mujer programadora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70BD849B-F4EA-4683-83B4-A5646CF87B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799297" y="5115769"/>
            <a:ext cx="391285" cy="391285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4E17F97-BE2C-4178-AC27-324E9F8AF882}"/>
              </a:ext>
            </a:extLst>
          </p:cNvPr>
          <p:cNvGrpSpPr/>
          <p:nvPr/>
        </p:nvGrpSpPr>
        <p:grpSpPr>
          <a:xfrm>
            <a:off x="959556" y="129748"/>
            <a:ext cx="10069689" cy="837382"/>
            <a:chOff x="959556" y="280218"/>
            <a:chExt cx="10069689" cy="837382"/>
          </a:xfrm>
        </p:grpSpPr>
        <p:sp>
          <p:nvSpPr>
            <p:cNvPr id="68" name="Título 1">
              <a:extLst>
                <a:ext uri="{FF2B5EF4-FFF2-40B4-BE49-F238E27FC236}">
                  <a16:creationId xmlns:a16="http://schemas.microsoft.com/office/drawing/2014/main" id="{F402E64D-E1D7-4CAF-A5ED-36ED0E9552F0}"/>
                </a:ext>
              </a:extLst>
            </p:cNvPr>
            <p:cNvSpPr txBox="1">
              <a:spLocks/>
            </p:cNvSpPr>
            <p:nvPr/>
          </p:nvSpPr>
          <p:spPr>
            <a:xfrm>
              <a:off x="959556" y="280218"/>
              <a:ext cx="10069689" cy="8373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OBJETIVOS DE LA EMPRESA</a:t>
              </a:r>
            </a:p>
          </p:txBody>
        </p: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F5638A2-DAD8-485B-9969-6E0B9D11624F}"/>
                </a:ext>
              </a:extLst>
            </p:cNvPr>
            <p:cNvCxnSpPr/>
            <p:nvPr/>
          </p:nvCxnSpPr>
          <p:spPr>
            <a:xfrm>
              <a:off x="2287498" y="880308"/>
              <a:ext cx="7524000" cy="0"/>
            </a:xfrm>
            <a:prstGeom prst="line">
              <a:avLst/>
            </a:prstGeom>
            <a:ln w="76200">
              <a:solidFill>
                <a:srgbClr val="5C84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ore target, goal, goal setting, primary goal, scrum project, target,  target market icon - Download on Iconfinder">
            <a:extLst>
              <a:ext uri="{FF2B5EF4-FFF2-40B4-BE49-F238E27FC236}">
                <a16:creationId xmlns:a16="http://schemas.microsoft.com/office/drawing/2014/main" id="{063A92DE-F367-4C11-8886-B0880F25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93" y="3474016"/>
            <a:ext cx="1550993" cy="15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61EF04D6-204B-48B0-A5D5-DF9BD059B972}"/>
              </a:ext>
            </a:extLst>
          </p:cNvPr>
          <p:cNvSpPr/>
          <p:nvPr/>
        </p:nvSpPr>
        <p:spPr>
          <a:xfrm>
            <a:off x="343651" y="1698305"/>
            <a:ext cx="32595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Diseñar e implementar una plataforma de comercio electrónico.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B55ABC1-6DAC-4BE4-A27D-6DCF8D44A698}"/>
              </a:ext>
            </a:extLst>
          </p:cNvPr>
          <p:cNvSpPr/>
          <p:nvPr/>
        </p:nvSpPr>
        <p:spPr>
          <a:xfrm>
            <a:off x="311662" y="3752664"/>
            <a:ext cx="31307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Crear una interfaz de usuario intuitiva y atractiva.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EDA2E7F0-8039-4B22-B8B0-414EBCADDED0}"/>
              </a:ext>
            </a:extLst>
          </p:cNvPr>
          <p:cNvSpPr/>
          <p:nvPr/>
        </p:nvSpPr>
        <p:spPr>
          <a:xfrm>
            <a:off x="273788" y="5465255"/>
            <a:ext cx="329240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Implementar un sistema de pedidos y pagos en línea seguro y eficiente.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2BDC50B-4951-40D9-AE5E-7BFDBCA0A9FD}"/>
              </a:ext>
            </a:extLst>
          </p:cNvPr>
          <p:cNvSpPr/>
          <p:nvPr/>
        </p:nvSpPr>
        <p:spPr>
          <a:xfrm>
            <a:off x="8423533" y="1661607"/>
            <a:ext cx="328990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Asegurar que al menos el 50% del desarrollo del sistema se realice utilizando tecnología Java.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6949E852-97BF-4C9C-9483-072F977C6B6C}"/>
              </a:ext>
            </a:extLst>
          </p:cNvPr>
          <p:cNvSpPr/>
          <p:nvPr/>
        </p:nvSpPr>
        <p:spPr>
          <a:xfrm>
            <a:off x="8517162" y="3644972"/>
            <a:ext cx="334717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Mejorar la visibilidad en línea de "El y Ella Detalles" y aumentar su base de clientes.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9B101B3B-C5A4-4E79-9DFF-DF97705EA845}"/>
              </a:ext>
            </a:extLst>
          </p:cNvPr>
          <p:cNvSpPr/>
          <p:nvPr/>
        </p:nvSpPr>
        <p:spPr>
          <a:xfrm>
            <a:off x="8032255" y="5422772"/>
            <a:ext cx="38362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Incrementar las ventas y la eficiencia operativa de la floristería.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9">
            <a:extLst>
              <a:ext uri="{FF2B5EF4-FFF2-40B4-BE49-F238E27FC236}">
                <a16:creationId xmlns:a16="http://schemas.microsoft.com/office/drawing/2014/main" id="{C530975C-DAE2-44E2-BD22-95B3A2AA9A10}"/>
              </a:ext>
            </a:extLst>
          </p:cNvPr>
          <p:cNvSpPr txBox="1"/>
          <p:nvPr/>
        </p:nvSpPr>
        <p:spPr>
          <a:xfrm>
            <a:off x="4005649" y="1378055"/>
            <a:ext cx="72789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986EC"/>
                </a:solidFill>
                <a:latin typeface="Tw Cen MT" panose="020B0602020104020603" pitchFamily="34" charset="0"/>
              </a:rPr>
              <a:t>ANÁLISIS DEL </a:t>
            </a:r>
            <a:r>
              <a:rPr lang="en-US" sz="9600" b="1" dirty="0">
                <a:solidFill>
                  <a:srgbClr val="B33DF0"/>
                </a:solidFill>
                <a:latin typeface="Tw Cen MT" panose="020B0602020104020603" pitchFamily="34" charset="0"/>
              </a:rPr>
              <a:t>CONTEXTO</a:t>
            </a:r>
            <a:endParaRPr lang="en-US" sz="9600" b="1" dirty="0">
              <a:solidFill>
                <a:srgbClr val="5986EC"/>
              </a:solidFill>
              <a:latin typeface="Tw Cen MT" panose="020B0602020104020603" pitchFamily="34" charset="0"/>
            </a:endParaRPr>
          </a:p>
        </p:txBody>
      </p:sp>
      <p:grpSp>
        <p:nvGrpSpPr>
          <p:cNvPr id="9" name="Group 50">
            <a:extLst>
              <a:ext uri="{FF2B5EF4-FFF2-40B4-BE49-F238E27FC236}">
                <a16:creationId xmlns:a16="http://schemas.microsoft.com/office/drawing/2014/main" id="{66674B8A-02B3-4691-BA93-72EE5AA1197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4304A840-9B57-4298-BB98-52D43DFEDA1D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2">
              <a:extLst>
                <a:ext uri="{FF2B5EF4-FFF2-40B4-BE49-F238E27FC236}">
                  <a16:creationId xmlns:a16="http://schemas.microsoft.com/office/drawing/2014/main" id="{518B97F3-5F0D-4E41-98A6-0C52F61C1B13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3">
              <a:extLst>
                <a:ext uri="{FF2B5EF4-FFF2-40B4-BE49-F238E27FC236}">
                  <a16:creationId xmlns:a16="http://schemas.microsoft.com/office/drawing/2014/main" id="{E5604C50-DB98-4AC2-959A-89DA6B82C27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54">
              <a:extLst>
                <a:ext uri="{FF2B5EF4-FFF2-40B4-BE49-F238E27FC236}">
                  <a16:creationId xmlns:a16="http://schemas.microsoft.com/office/drawing/2014/main" id="{F61028AF-4D22-4233-9DD6-3F9346DA299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5">
              <a:extLst>
                <a:ext uri="{FF2B5EF4-FFF2-40B4-BE49-F238E27FC236}">
                  <a16:creationId xmlns:a16="http://schemas.microsoft.com/office/drawing/2014/main" id="{DD41AD99-A79A-4CCF-AF9D-1565CBEF68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58">
              <a:extLst>
                <a:ext uri="{FF2B5EF4-FFF2-40B4-BE49-F238E27FC236}">
                  <a16:creationId xmlns:a16="http://schemas.microsoft.com/office/drawing/2014/main" id="{9F9AD990-6C16-4515-BF0C-55E9B4EC07D1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8">
            <a:extLst>
              <a:ext uri="{FF2B5EF4-FFF2-40B4-BE49-F238E27FC236}">
                <a16:creationId xmlns:a16="http://schemas.microsoft.com/office/drawing/2014/main" id="{1F1D56DB-C0CC-4B19-9FEE-DE2584B26A78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A14709F7-B8EB-4CC4-AD8F-550C96F67876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id="{19272862-F4F2-451D-9E8D-9283650BFDB4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55800F2F-E518-4285-9CF6-6AACB8FBB3CB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24" name="Picture 22">
              <a:extLst>
                <a:ext uri="{FF2B5EF4-FFF2-40B4-BE49-F238E27FC236}">
                  <a16:creationId xmlns:a16="http://schemas.microsoft.com/office/drawing/2014/main" id="{B8298E97-9750-4A9E-941A-16C9F2F4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4D1F18EF-6588-4237-BD55-CE39912CD21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2A4192B9-3AFD-40C8-8388-C2A302B8813B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F8C27DC7-728E-47EC-9FA3-8A1DF229F37B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EA5FB37C-4B10-4545-B0F8-3810C732DACB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9" name="Picture 27">
              <a:extLst>
                <a:ext uri="{FF2B5EF4-FFF2-40B4-BE49-F238E27FC236}">
                  <a16:creationId xmlns:a16="http://schemas.microsoft.com/office/drawing/2014/main" id="{F85F3EE5-BA7F-42C7-A584-7857679C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A73C6599-5BE7-46D2-8EE4-8EBA877A1918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6DB8F03A-9231-4E67-B0F0-8FE4456A246B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8FEB303D-F69F-40B3-BE09-E85B3BE863E4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F636218C-DE8C-4791-AAF6-299E76457BC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4" name="Picture 32">
              <a:extLst>
                <a:ext uri="{FF2B5EF4-FFF2-40B4-BE49-F238E27FC236}">
                  <a16:creationId xmlns:a16="http://schemas.microsoft.com/office/drawing/2014/main" id="{FDC22A89-768A-4987-B5CC-D091E885B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CB38251B-AE80-4501-A007-01610905792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22420C0E-DC36-40D7-A289-8B6C6302ED78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5">
              <a:extLst>
                <a:ext uri="{FF2B5EF4-FFF2-40B4-BE49-F238E27FC236}">
                  <a16:creationId xmlns:a16="http://schemas.microsoft.com/office/drawing/2014/main" id="{4FEC501B-8340-40CD-B919-1287A047BFBA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4A9A248E-8A4C-4BCE-95B4-CEE40EE1584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9" name="Picture 37">
              <a:extLst>
                <a:ext uri="{FF2B5EF4-FFF2-40B4-BE49-F238E27FC236}">
                  <a16:creationId xmlns:a16="http://schemas.microsoft.com/office/drawing/2014/main" id="{65AEF01D-5EFF-44AD-B8C8-CCDD2B86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0" name="Rectangle 38">
            <a:extLst>
              <a:ext uri="{FF2B5EF4-FFF2-40B4-BE49-F238E27FC236}">
                <a16:creationId xmlns:a16="http://schemas.microsoft.com/office/drawing/2014/main" id="{D5891D4C-75AA-4159-879F-C21E38D5D8C5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9">
            <a:extLst>
              <a:ext uri="{FF2B5EF4-FFF2-40B4-BE49-F238E27FC236}">
                <a16:creationId xmlns:a16="http://schemas.microsoft.com/office/drawing/2014/main" id="{C57E314E-8543-4FF4-AE1C-20EDD87B4BE1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F2678954-C076-42D4-8A49-00E62541949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C7DEC65E-E02A-446B-A2B1-7DF9D707C886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2">
              <a:extLst>
                <a:ext uri="{FF2B5EF4-FFF2-40B4-BE49-F238E27FC236}">
                  <a16:creationId xmlns:a16="http://schemas.microsoft.com/office/drawing/2014/main" id="{2451C969-26EA-473D-A178-FC006F35DBB4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5" name="Picture 43">
              <a:extLst>
                <a:ext uri="{FF2B5EF4-FFF2-40B4-BE49-F238E27FC236}">
                  <a16:creationId xmlns:a16="http://schemas.microsoft.com/office/drawing/2014/main" id="{6381E385-9A9B-49BE-A7DA-F61AB4D5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6" name="Group 44">
            <a:extLst>
              <a:ext uri="{FF2B5EF4-FFF2-40B4-BE49-F238E27FC236}">
                <a16:creationId xmlns:a16="http://schemas.microsoft.com/office/drawing/2014/main" id="{475669CF-A3D3-48B3-8AEE-6FA6AD1FC326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13BA73C0-6239-49DF-A6EF-067C518B433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6">
              <a:extLst>
                <a:ext uri="{FF2B5EF4-FFF2-40B4-BE49-F238E27FC236}">
                  <a16:creationId xmlns:a16="http://schemas.microsoft.com/office/drawing/2014/main" id="{678985C4-277E-4121-9FAD-2E369B837C52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7">
              <a:extLst>
                <a:ext uri="{FF2B5EF4-FFF2-40B4-BE49-F238E27FC236}">
                  <a16:creationId xmlns:a16="http://schemas.microsoft.com/office/drawing/2014/main" id="{8547E83E-4241-4E96-ADF2-A5387B7D21B7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0" name="Picture 48">
              <a:extLst>
                <a:ext uri="{FF2B5EF4-FFF2-40B4-BE49-F238E27FC236}">
                  <a16:creationId xmlns:a16="http://schemas.microsoft.com/office/drawing/2014/main" id="{40AE3EBC-5CF2-49A6-8E79-88392263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3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1898EF82-A7A7-40E1-A5E7-33D278CE5840}"/>
              </a:ext>
            </a:extLst>
          </p:cNvPr>
          <p:cNvSpPr/>
          <p:nvPr/>
        </p:nvSpPr>
        <p:spPr>
          <a:xfrm>
            <a:off x="10392078" y="6229101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3206997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49">
            <a:extLst>
              <a:ext uri="{FF2B5EF4-FFF2-40B4-BE49-F238E27FC236}">
                <a16:creationId xmlns:a16="http://schemas.microsoft.com/office/drawing/2014/main" id="{A3D6A41A-D137-47D4-90DF-666E4DCB2E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C811778B-6821-44AC-92F7-A1E3836680AB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1">
              <a:extLst>
                <a:ext uri="{FF2B5EF4-FFF2-40B4-BE49-F238E27FC236}">
                  <a16:creationId xmlns:a16="http://schemas.microsoft.com/office/drawing/2014/main" id="{E9AA263A-D993-4042-93E7-CAFBE96C923A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2">
              <a:extLst>
                <a:ext uri="{FF2B5EF4-FFF2-40B4-BE49-F238E27FC236}">
                  <a16:creationId xmlns:a16="http://schemas.microsoft.com/office/drawing/2014/main" id="{308264CB-D064-4DB5-8201-5CB36982B1CB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5" name="Picture 53">
              <a:extLst>
                <a:ext uri="{FF2B5EF4-FFF2-40B4-BE49-F238E27FC236}">
                  <a16:creationId xmlns:a16="http://schemas.microsoft.com/office/drawing/2014/main" id="{80EBD547-EC82-4094-8536-17688BB66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7259857A-B284-43C1-A743-51E18C654CCB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46FF798F-E184-4604-9154-A895BC6BECFE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6">
              <a:extLst>
                <a:ext uri="{FF2B5EF4-FFF2-40B4-BE49-F238E27FC236}">
                  <a16:creationId xmlns:a16="http://schemas.microsoft.com/office/drawing/2014/main" id="{3B0EC3B2-EF1F-4E2A-AEA7-4404688356E1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7">
              <a:extLst>
                <a:ext uri="{FF2B5EF4-FFF2-40B4-BE49-F238E27FC236}">
                  <a16:creationId xmlns:a16="http://schemas.microsoft.com/office/drawing/2014/main" id="{E24BA0BC-47F1-40F3-8690-5B0B6B77485B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60" name="Picture 58">
              <a:extLst>
                <a:ext uri="{FF2B5EF4-FFF2-40B4-BE49-F238E27FC236}">
                  <a16:creationId xmlns:a16="http://schemas.microsoft.com/office/drawing/2014/main" id="{7FE91AD3-E88D-4DC4-B8BF-95FAA1CC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59">
            <a:extLst>
              <a:ext uri="{FF2B5EF4-FFF2-40B4-BE49-F238E27FC236}">
                <a16:creationId xmlns:a16="http://schemas.microsoft.com/office/drawing/2014/main" id="{712BCF26-7A7B-4C8E-B963-6EE1E9472D9A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E5953AFD-3648-4027-9062-35DD7CC80C16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1">
              <a:extLst>
                <a:ext uri="{FF2B5EF4-FFF2-40B4-BE49-F238E27FC236}">
                  <a16:creationId xmlns:a16="http://schemas.microsoft.com/office/drawing/2014/main" id="{2B2246CA-7B7A-4156-917F-49011B0E7749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2">
              <a:extLst>
                <a:ext uri="{FF2B5EF4-FFF2-40B4-BE49-F238E27FC236}">
                  <a16:creationId xmlns:a16="http://schemas.microsoft.com/office/drawing/2014/main" id="{47625BF4-D385-4B17-9C51-2068BDF891C4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3">
              <a:extLst>
                <a:ext uri="{FF2B5EF4-FFF2-40B4-BE49-F238E27FC236}">
                  <a16:creationId xmlns:a16="http://schemas.microsoft.com/office/drawing/2014/main" id="{300084F8-CB60-40C1-8D44-914B49984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4">
            <a:extLst>
              <a:ext uri="{FF2B5EF4-FFF2-40B4-BE49-F238E27FC236}">
                <a16:creationId xmlns:a16="http://schemas.microsoft.com/office/drawing/2014/main" id="{1C9829AD-46FA-4F62-9809-19304DDDC46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79232499-4B07-4463-9042-373694483B2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6">
              <a:extLst>
                <a:ext uri="{FF2B5EF4-FFF2-40B4-BE49-F238E27FC236}">
                  <a16:creationId xmlns:a16="http://schemas.microsoft.com/office/drawing/2014/main" id="{BBE9D1E3-C61B-4313-95A4-B58B794E19F7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7">
              <a:extLst>
                <a:ext uri="{FF2B5EF4-FFF2-40B4-BE49-F238E27FC236}">
                  <a16:creationId xmlns:a16="http://schemas.microsoft.com/office/drawing/2014/main" id="{CFDC336F-E0FF-4671-AE07-EB3C1A8C025E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8">
              <a:extLst>
                <a:ext uri="{FF2B5EF4-FFF2-40B4-BE49-F238E27FC236}">
                  <a16:creationId xmlns:a16="http://schemas.microsoft.com/office/drawing/2014/main" id="{7004CB77-F753-4AAA-93A1-ACE1F2306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1" name="Rectangle 69">
            <a:extLst>
              <a:ext uri="{FF2B5EF4-FFF2-40B4-BE49-F238E27FC236}">
                <a16:creationId xmlns:a16="http://schemas.microsoft.com/office/drawing/2014/main" id="{3FAF5EFB-D2A8-4E03-AFF7-94C4A1971BD2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0">
            <a:extLst>
              <a:ext uri="{FF2B5EF4-FFF2-40B4-BE49-F238E27FC236}">
                <a16:creationId xmlns:a16="http://schemas.microsoft.com/office/drawing/2014/main" id="{0552BDA2-E060-4662-8888-B014132FCD8D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3" name="Rectangle 71">
              <a:extLst>
                <a:ext uri="{FF2B5EF4-FFF2-40B4-BE49-F238E27FC236}">
                  <a16:creationId xmlns:a16="http://schemas.microsoft.com/office/drawing/2014/main" id="{AB9BD305-69C2-4D42-A393-DB2C990A990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2">
              <a:extLst>
                <a:ext uri="{FF2B5EF4-FFF2-40B4-BE49-F238E27FC236}">
                  <a16:creationId xmlns:a16="http://schemas.microsoft.com/office/drawing/2014/main" id="{F27BA041-70BE-44DC-A071-5FC02F999672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3">
              <a:extLst>
                <a:ext uri="{FF2B5EF4-FFF2-40B4-BE49-F238E27FC236}">
                  <a16:creationId xmlns:a16="http://schemas.microsoft.com/office/drawing/2014/main" id="{A7A32934-4BCE-4C9C-AA84-F09E682DE13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6" name="Picture 74">
              <a:extLst>
                <a:ext uri="{FF2B5EF4-FFF2-40B4-BE49-F238E27FC236}">
                  <a16:creationId xmlns:a16="http://schemas.microsoft.com/office/drawing/2014/main" id="{54E667FE-9972-4E81-B218-F5F6B019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5">
            <a:extLst>
              <a:ext uri="{FF2B5EF4-FFF2-40B4-BE49-F238E27FC236}">
                <a16:creationId xmlns:a16="http://schemas.microsoft.com/office/drawing/2014/main" id="{C91F0FF0-7B2B-4AE7-86F1-57E36F930B7B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8" name="Rectangle 76">
              <a:extLst>
                <a:ext uri="{FF2B5EF4-FFF2-40B4-BE49-F238E27FC236}">
                  <a16:creationId xmlns:a16="http://schemas.microsoft.com/office/drawing/2014/main" id="{6617D7B4-0360-4C7C-903F-10B31092629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7">
              <a:extLst>
                <a:ext uri="{FF2B5EF4-FFF2-40B4-BE49-F238E27FC236}">
                  <a16:creationId xmlns:a16="http://schemas.microsoft.com/office/drawing/2014/main" id="{ADC92A45-5C47-44B3-AD09-F39B22B2E548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8">
              <a:extLst>
                <a:ext uri="{FF2B5EF4-FFF2-40B4-BE49-F238E27FC236}">
                  <a16:creationId xmlns:a16="http://schemas.microsoft.com/office/drawing/2014/main" id="{5B40B831-E5D4-45E5-9927-84946BCF00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79">
              <a:extLst>
                <a:ext uri="{FF2B5EF4-FFF2-40B4-BE49-F238E27FC236}">
                  <a16:creationId xmlns:a16="http://schemas.microsoft.com/office/drawing/2014/main" id="{2CFB7C0E-F2BB-472C-A9B0-6EC7C1009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3" name="Group 81">
            <a:extLst>
              <a:ext uri="{FF2B5EF4-FFF2-40B4-BE49-F238E27FC236}">
                <a16:creationId xmlns:a16="http://schemas.microsoft.com/office/drawing/2014/main" id="{7806B092-8850-4DFE-80B9-63B19D19D92A}"/>
              </a:ext>
            </a:extLst>
          </p:cNvPr>
          <p:cNvGrpSpPr/>
          <p:nvPr/>
        </p:nvGrpSpPr>
        <p:grpSpPr>
          <a:xfrm>
            <a:off x="2837603" y="344907"/>
            <a:ext cx="8292396" cy="5976435"/>
            <a:chOff x="1991624" y="790194"/>
            <a:chExt cx="8292396" cy="5976435"/>
          </a:xfrm>
        </p:grpSpPr>
        <p:sp>
          <p:nvSpPr>
            <p:cNvPr id="84" name="TextBox 82">
              <a:extLst>
                <a:ext uri="{FF2B5EF4-FFF2-40B4-BE49-F238E27FC236}">
                  <a16:creationId xmlns:a16="http://schemas.microsoft.com/office/drawing/2014/main" id="{41D82AB6-71EF-41AC-9BA0-A4B43CBB1E19}"/>
                </a:ext>
              </a:extLst>
            </p:cNvPr>
            <p:cNvSpPr txBox="1"/>
            <p:nvPr/>
          </p:nvSpPr>
          <p:spPr>
            <a:xfrm>
              <a:off x="1991624" y="790194"/>
              <a:ext cx="8292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B33DF0"/>
                  </a:solidFill>
                  <a:latin typeface="Tw Cen MT" panose="020B0602020104020603" pitchFamily="34" charset="0"/>
                </a:rPr>
                <a:t>DESCRIPCIÓN DE LA EMPRESA</a:t>
              </a:r>
            </a:p>
          </p:txBody>
        </p:sp>
        <p:sp>
          <p:nvSpPr>
            <p:cNvPr id="87" name="TextBox 85">
              <a:extLst>
                <a:ext uri="{FF2B5EF4-FFF2-40B4-BE49-F238E27FC236}">
                  <a16:creationId xmlns:a16="http://schemas.microsoft.com/office/drawing/2014/main" id="{3E015BA7-46CE-4352-8512-996E43FEA1C2}"/>
                </a:ext>
              </a:extLst>
            </p:cNvPr>
            <p:cNvSpPr txBox="1"/>
            <p:nvPr/>
          </p:nvSpPr>
          <p:spPr>
            <a:xfrm>
              <a:off x="3093946" y="1934537"/>
              <a:ext cx="6791601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800" b="1" dirty="0">
                  <a:latin typeface="Tw Cen MT" panose="020B0602020104020603" pitchFamily="34" charset="0"/>
                </a:rPr>
                <a:t>"Él y Ella Detalles S.A.C.": </a:t>
              </a:r>
              <a:r>
                <a:rPr lang="es-MX" sz="2800" dirty="0">
                  <a:latin typeface="Tw Cen MT" panose="020B0602020104020603" pitchFamily="34" charset="0"/>
                </a:rPr>
                <a:t>Floristería fundada en 2022 por Melody Loa Denegri en Carabayllo, Lima, Perú.</a:t>
              </a:r>
              <a:br>
                <a:rPr lang="es-MX" sz="2800" dirty="0">
                  <a:latin typeface="Tw Cen MT" panose="020B0602020104020603" pitchFamily="34" charset="0"/>
                </a:rPr>
              </a:br>
              <a:endParaRPr lang="es-MX" sz="2800" dirty="0">
                <a:latin typeface="Tw Cen MT" panose="020B0602020104020603" pitchFamily="34" charset="0"/>
              </a:endParaRPr>
            </a:p>
            <a:p>
              <a:pPr algn="just"/>
              <a:r>
                <a:rPr lang="es-MX" sz="2800" b="1" dirty="0">
                  <a:latin typeface="Tw Cen MT" panose="020B0602020104020603" pitchFamily="34" charset="0"/>
                </a:rPr>
                <a:t>Especialización: </a:t>
              </a:r>
              <a:r>
                <a:rPr lang="es-MX" sz="2800" dirty="0">
                  <a:latin typeface="Tw Cen MT" panose="020B0602020104020603" pitchFamily="34" charset="0"/>
                </a:rPr>
                <a:t>Arreglos florales personalizados para bodas, cumpleaños, aniversarios, y eventos corporativos.</a:t>
              </a:r>
              <a:br>
                <a:rPr lang="es-MX" sz="2800" dirty="0">
                  <a:latin typeface="Tw Cen MT" panose="020B0602020104020603" pitchFamily="34" charset="0"/>
                </a:rPr>
              </a:br>
              <a:endParaRPr lang="es-MX" sz="2800" dirty="0">
                <a:latin typeface="Tw Cen MT" panose="020B0602020104020603" pitchFamily="34" charset="0"/>
              </a:endParaRPr>
            </a:p>
            <a:p>
              <a:pPr algn="just"/>
              <a:r>
                <a:rPr lang="es-MX" sz="2800" b="1" dirty="0">
                  <a:latin typeface="Tw Cen MT" panose="020B0602020104020603" pitchFamily="34" charset="0"/>
                </a:rPr>
                <a:t>Reputación: </a:t>
              </a:r>
              <a:r>
                <a:rPr lang="es-MX" sz="2800" dirty="0">
                  <a:latin typeface="Tw Cen MT" panose="020B0602020104020603" pitchFamily="34" charset="0"/>
                </a:rPr>
                <a:t>Reconocida por la calidad de sus productos y servicio personalizado, a pesar de su joven trayectoria.</a:t>
              </a:r>
              <a:endParaRPr lang="en-US" sz="28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88" name="Group 50">
            <a:extLst>
              <a:ext uri="{FF2B5EF4-FFF2-40B4-BE49-F238E27FC236}">
                <a16:creationId xmlns:a16="http://schemas.microsoft.com/office/drawing/2014/main" id="{D437FA9E-91A4-4B3D-B84B-FFB37A4C1865}"/>
              </a:ext>
            </a:extLst>
          </p:cNvPr>
          <p:cNvGrpSpPr/>
          <p:nvPr/>
        </p:nvGrpSpPr>
        <p:grpSpPr>
          <a:xfrm>
            <a:off x="4219002" y="-2166323"/>
            <a:ext cx="4140553" cy="451824"/>
            <a:chOff x="4679586" y="878988"/>
            <a:chExt cx="1745757" cy="190500"/>
          </a:xfrm>
        </p:grpSpPr>
        <p:sp>
          <p:nvSpPr>
            <p:cNvPr id="89" name="Oval 51">
              <a:extLst>
                <a:ext uri="{FF2B5EF4-FFF2-40B4-BE49-F238E27FC236}">
                  <a16:creationId xmlns:a16="http://schemas.microsoft.com/office/drawing/2014/main" id="{DC3953D0-D08D-4408-A912-D1AE1DE8B7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2">
              <a:extLst>
                <a:ext uri="{FF2B5EF4-FFF2-40B4-BE49-F238E27FC236}">
                  <a16:creationId xmlns:a16="http://schemas.microsoft.com/office/drawing/2014/main" id="{23069DDE-08B7-4EED-9093-9AA26423356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53">
              <a:extLst>
                <a:ext uri="{FF2B5EF4-FFF2-40B4-BE49-F238E27FC236}">
                  <a16:creationId xmlns:a16="http://schemas.microsoft.com/office/drawing/2014/main" id="{D9DC52BE-E42D-4D6C-B673-869D59132BE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54">
              <a:extLst>
                <a:ext uri="{FF2B5EF4-FFF2-40B4-BE49-F238E27FC236}">
                  <a16:creationId xmlns:a16="http://schemas.microsoft.com/office/drawing/2014/main" id="{958F6DFC-55E6-4FFA-B861-53192E5F54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5">
              <a:extLst>
                <a:ext uri="{FF2B5EF4-FFF2-40B4-BE49-F238E27FC236}">
                  <a16:creationId xmlns:a16="http://schemas.microsoft.com/office/drawing/2014/main" id="{CADA7E4B-2BB9-4198-9679-E39E512AEDB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8">
              <a:extLst>
                <a:ext uri="{FF2B5EF4-FFF2-40B4-BE49-F238E27FC236}">
                  <a16:creationId xmlns:a16="http://schemas.microsoft.com/office/drawing/2014/main" id="{B315EE76-9CF8-4A8F-A691-04621014BDA4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9" name="Picture 5" descr="Icono de Flores Ultimatearm Outline | Freepik">
            <a:extLst>
              <a:ext uri="{FF2B5EF4-FFF2-40B4-BE49-F238E27FC236}">
                <a16:creationId xmlns:a16="http://schemas.microsoft.com/office/drawing/2014/main" id="{F1683A35-BFCB-486A-AABE-F4C1DD2E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9" y="3212687"/>
            <a:ext cx="944880" cy="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cono de Control de calidad Generic Mixed | Freepik">
            <a:extLst>
              <a:ext uri="{FF2B5EF4-FFF2-40B4-BE49-F238E27FC236}">
                <a16:creationId xmlns:a16="http://schemas.microsoft.com/office/drawing/2014/main" id="{B2DA3139-747B-4959-88B5-2AFA2CA5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30222" y1="90667" x2="30222" y2="90667"/>
                        <a14:foregroundMark x1="67556" y1="91111" x2="67556" y2="91111"/>
                        <a14:foregroundMark x1="68889" y1="94667" x2="68889" y2="94667"/>
                        <a14:foregroundMark x1="30222" y1="96444" x2="30222" y2="96444"/>
                        <a14:foregroundMark x1="50667" y1="4000" x2="50667" y2="4000"/>
                        <a14:foregroundMark x1="54222" y1="35111" x2="54222" y2="35111"/>
                        <a14:foregroundMark x1="60000" y1="17333" x2="60000" y2="1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95" y="5058054"/>
            <a:ext cx="783908" cy="78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Organización sin fines de lucro organización iconos de la fundación  informática, amor, diverso png | PNGEgg">
            <a:extLst>
              <a:ext uri="{FF2B5EF4-FFF2-40B4-BE49-F238E27FC236}">
                <a16:creationId xmlns:a16="http://schemas.microsoft.com/office/drawing/2014/main" id="{6445D282-72BD-414A-B887-410643B9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5" b="94000" l="10000" r="90000">
                        <a14:foregroundMark x1="36000" y1="36875" x2="36000" y2="36875"/>
                        <a14:foregroundMark x1="47222" y1="94000" x2="47222" y2="94000"/>
                        <a14:foregroundMark x1="73333" y1="6625" x2="73333" y2="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486" y="1571849"/>
            <a:ext cx="1062990" cy="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27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 t="-192" r="13834" b="192"/>
          <a:stretch/>
        </p:blipFill>
        <p:spPr>
          <a:xfrm>
            <a:off x="7556198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9" r="20191"/>
          <a:stretch/>
        </p:blipFill>
        <p:spPr>
          <a:xfrm>
            <a:off x="10522135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22268650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25211139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28153629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31072671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34038610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13441181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3" t="-283" r="417" b="283"/>
          <a:stretch/>
        </p:blipFill>
        <p:spPr>
          <a:xfrm>
            <a:off x="16383671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6" r="1996"/>
          <a:stretch/>
        </p:blipFill>
        <p:spPr>
          <a:xfrm>
            <a:off x="19326161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36957652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-200" r="15070" b="200"/>
          <a:stretch/>
        </p:blipFill>
        <p:spPr>
          <a:xfrm>
            <a:off x="39923588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4613709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0" y="5136770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0FF1EC6A-9EB1-4DD1-A87A-0841BF0751D1}"/>
              </a:ext>
            </a:extLst>
          </p:cNvPr>
          <p:cNvSpPr/>
          <p:nvPr/>
        </p:nvSpPr>
        <p:spPr>
          <a:xfrm>
            <a:off x="5123311" y="5602685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5470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50">
            <a:extLst>
              <a:ext uri="{FF2B5EF4-FFF2-40B4-BE49-F238E27FC236}">
                <a16:creationId xmlns:a16="http://schemas.microsoft.com/office/drawing/2014/main" id="{D437FA9E-91A4-4B3D-B84B-FFB37A4C1865}"/>
              </a:ext>
            </a:extLst>
          </p:cNvPr>
          <p:cNvGrpSpPr/>
          <p:nvPr/>
        </p:nvGrpSpPr>
        <p:grpSpPr>
          <a:xfrm>
            <a:off x="4219002" y="-2166323"/>
            <a:ext cx="4140553" cy="451824"/>
            <a:chOff x="4679586" y="878988"/>
            <a:chExt cx="1745757" cy="190500"/>
          </a:xfrm>
        </p:grpSpPr>
        <p:sp>
          <p:nvSpPr>
            <p:cNvPr id="89" name="Oval 51">
              <a:extLst>
                <a:ext uri="{FF2B5EF4-FFF2-40B4-BE49-F238E27FC236}">
                  <a16:creationId xmlns:a16="http://schemas.microsoft.com/office/drawing/2014/main" id="{DC3953D0-D08D-4408-A912-D1AE1DE8B7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2">
              <a:extLst>
                <a:ext uri="{FF2B5EF4-FFF2-40B4-BE49-F238E27FC236}">
                  <a16:creationId xmlns:a16="http://schemas.microsoft.com/office/drawing/2014/main" id="{23069DDE-08B7-4EED-9093-9AA26423356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53">
              <a:extLst>
                <a:ext uri="{FF2B5EF4-FFF2-40B4-BE49-F238E27FC236}">
                  <a16:creationId xmlns:a16="http://schemas.microsoft.com/office/drawing/2014/main" id="{D9DC52BE-E42D-4D6C-B673-869D59132BE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54">
              <a:extLst>
                <a:ext uri="{FF2B5EF4-FFF2-40B4-BE49-F238E27FC236}">
                  <a16:creationId xmlns:a16="http://schemas.microsoft.com/office/drawing/2014/main" id="{958F6DFC-55E6-4FFA-B861-53192E5F54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5">
              <a:extLst>
                <a:ext uri="{FF2B5EF4-FFF2-40B4-BE49-F238E27FC236}">
                  <a16:creationId xmlns:a16="http://schemas.microsoft.com/office/drawing/2014/main" id="{CADA7E4B-2BB9-4198-9679-E39E512AEDB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8">
              <a:extLst>
                <a:ext uri="{FF2B5EF4-FFF2-40B4-BE49-F238E27FC236}">
                  <a16:creationId xmlns:a16="http://schemas.microsoft.com/office/drawing/2014/main" id="{B315EE76-9CF8-4A8F-A691-04621014BDA4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id="{B1BECA63-9BBC-4AAF-B833-08D846DB7DBF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9923BEA-67F1-48A3-A75E-5F239EC2F9F0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886C5F09-F1DD-40A9-A867-FDC2151F0B01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5">
              <a:extLst>
                <a:ext uri="{FF2B5EF4-FFF2-40B4-BE49-F238E27FC236}">
                  <a16:creationId xmlns:a16="http://schemas.microsoft.com/office/drawing/2014/main" id="{A07179C4-6BFA-440B-854F-F92668C67F0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0" name="Picture 36">
              <a:extLst>
                <a:ext uri="{FF2B5EF4-FFF2-40B4-BE49-F238E27FC236}">
                  <a16:creationId xmlns:a16="http://schemas.microsoft.com/office/drawing/2014/main" id="{05D8B4CB-4737-4965-B6D0-D83E53228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B35594D6-82FF-4E5F-840C-8C0E54BEE642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85" name="Rectangle 38">
              <a:extLst>
                <a:ext uri="{FF2B5EF4-FFF2-40B4-BE49-F238E27FC236}">
                  <a16:creationId xmlns:a16="http://schemas.microsoft.com/office/drawing/2014/main" id="{9B6C4B16-E7B4-4B99-A5D8-0DB46D175A88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39">
              <a:extLst>
                <a:ext uri="{FF2B5EF4-FFF2-40B4-BE49-F238E27FC236}">
                  <a16:creationId xmlns:a16="http://schemas.microsoft.com/office/drawing/2014/main" id="{DE4450CE-D654-4349-8B22-4C9F6CCB3313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40">
              <a:extLst>
                <a:ext uri="{FF2B5EF4-FFF2-40B4-BE49-F238E27FC236}">
                  <a16:creationId xmlns:a16="http://schemas.microsoft.com/office/drawing/2014/main" id="{B41415C2-2B1D-41AA-85D4-C634443BBE6E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6" name="Picture 41">
              <a:extLst>
                <a:ext uri="{FF2B5EF4-FFF2-40B4-BE49-F238E27FC236}">
                  <a16:creationId xmlns:a16="http://schemas.microsoft.com/office/drawing/2014/main" id="{5C5FFE5E-65CB-4E73-B1F3-7B4AE917F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7" name="Group 42">
            <a:extLst>
              <a:ext uri="{FF2B5EF4-FFF2-40B4-BE49-F238E27FC236}">
                <a16:creationId xmlns:a16="http://schemas.microsoft.com/office/drawing/2014/main" id="{88C87459-D53C-4347-B10C-ACD91BF0307E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98" name="Rectangle 43">
              <a:extLst>
                <a:ext uri="{FF2B5EF4-FFF2-40B4-BE49-F238E27FC236}">
                  <a16:creationId xmlns:a16="http://schemas.microsoft.com/office/drawing/2014/main" id="{41F8948C-9E1D-47C4-B55E-CDA6D66079A3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44">
              <a:extLst>
                <a:ext uri="{FF2B5EF4-FFF2-40B4-BE49-F238E27FC236}">
                  <a16:creationId xmlns:a16="http://schemas.microsoft.com/office/drawing/2014/main" id="{FF82AF7B-B0D9-476C-95B4-31CF5905E405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45">
              <a:extLst>
                <a:ext uri="{FF2B5EF4-FFF2-40B4-BE49-F238E27FC236}">
                  <a16:creationId xmlns:a16="http://schemas.microsoft.com/office/drawing/2014/main" id="{051A628A-3398-4E18-AB64-4B281F039DA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101" name="Picture 46">
              <a:extLst>
                <a:ext uri="{FF2B5EF4-FFF2-40B4-BE49-F238E27FC236}">
                  <a16:creationId xmlns:a16="http://schemas.microsoft.com/office/drawing/2014/main" id="{08A289BA-C5E0-4669-A9A4-35F30BE1E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2" name="Group 47">
            <a:extLst>
              <a:ext uri="{FF2B5EF4-FFF2-40B4-BE49-F238E27FC236}">
                <a16:creationId xmlns:a16="http://schemas.microsoft.com/office/drawing/2014/main" id="{17FE6516-50CC-4CDD-8B6C-65AB73822FEE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103" name="Rectangle 48">
              <a:extLst>
                <a:ext uri="{FF2B5EF4-FFF2-40B4-BE49-F238E27FC236}">
                  <a16:creationId xmlns:a16="http://schemas.microsoft.com/office/drawing/2014/main" id="{28039E09-28A5-4303-A381-54445A498D03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80">
              <a:extLst>
                <a:ext uri="{FF2B5EF4-FFF2-40B4-BE49-F238E27FC236}">
                  <a16:creationId xmlns:a16="http://schemas.microsoft.com/office/drawing/2014/main" id="{2D39633B-B415-486C-9CCA-DD5A4169ACE0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81">
              <a:extLst>
                <a:ext uri="{FF2B5EF4-FFF2-40B4-BE49-F238E27FC236}">
                  <a16:creationId xmlns:a16="http://schemas.microsoft.com/office/drawing/2014/main" id="{00902931-48EF-4212-AEA0-CBA87951988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6" name="Picture 82">
              <a:extLst>
                <a:ext uri="{FF2B5EF4-FFF2-40B4-BE49-F238E27FC236}">
                  <a16:creationId xmlns:a16="http://schemas.microsoft.com/office/drawing/2014/main" id="{B9E468FD-4358-475E-B07B-BCCF8BF2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7" name="Rectangle 83">
            <a:extLst>
              <a:ext uri="{FF2B5EF4-FFF2-40B4-BE49-F238E27FC236}">
                <a16:creationId xmlns:a16="http://schemas.microsoft.com/office/drawing/2014/main" id="{6FABC3CF-9C43-4506-9F15-D51BA852CA2E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84">
            <a:extLst>
              <a:ext uri="{FF2B5EF4-FFF2-40B4-BE49-F238E27FC236}">
                <a16:creationId xmlns:a16="http://schemas.microsoft.com/office/drawing/2014/main" id="{76093DCE-1A33-4427-ADC2-0EEC3665655D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109" name="Rectangle 85">
              <a:extLst>
                <a:ext uri="{FF2B5EF4-FFF2-40B4-BE49-F238E27FC236}">
                  <a16:creationId xmlns:a16="http://schemas.microsoft.com/office/drawing/2014/main" id="{8B1C2B62-6E06-40F1-8114-B04E1A72A1DF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86">
              <a:extLst>
                <a:ext uri="{FF2B5EF4-FFF2-40B4-BE49-F238E27FC236}">
                  <a16:creationId xmlns:a16="http://schemas.microsoft.com/office/drawing/2014/main" id="{5D25BD64-7742-4945-9788-906A208312A6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87">
              <a:extLst>
                <a:ext uri="{FF2B5EF4-FFF2-40B4-BE49-F238E27FC236}">
                  <a16:creationId xmlns:a16="http://schemas.microsoft.com/office/drawing/2014/main" id="{79A224E3-2189-4FE7-BC40-8889145E76B4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2" name="Picture 88">
              <a:extLst>
                <a:ext uri="{FF2B5EF4-FFF2-40B4-BE49-F238E27FC236}">
                  <a16:creationId xmlns:a16="http://schemas.microsoft.com/office/drawing/2014/main" id="{BED1DD68-AF7B-42A5-9A3E-7B2AECAD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89">
            <a:extLst>
              <a:ext uri="{FF2B5EF4-FFF2-40B4-BE49-F238E27FC236}">
                <a16:creationId xmlns:a16="http://schemas.microsoft.com/office/drawing/2014/main" id="{4ADD6044-AFA8-43BD-9572-081411A95E3F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114" name="Rectangle 90">
              <a:extLst>
                <a:ext uri="{FF2B5EF4-FFF2-40B4-BE49-F238E27FC236}">
                  <a16:creationId xmlns:a16="http://schemas.microsoft.com/office/drawing/2014/main" id="{012AFA45-2B42-415A-AD82-F2DA9A4D702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Freeform: Shape 91">
              <a:extLst>
                <a:ext uri="{FF2B5EF4-FFF2-40B4-BE49-F238E27FC236}">
                  <a16:creationId xmlns:a16="http://schemas.microsoft.com/office/drawing/2014/main" id="{3AA444E1-553F-48C8-BD30-60CD4627044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92">
              <a:extLst>
                <a:ext uri="{FF2B5EF4-FFF2-40B4-BE49-F238E27FC236}">
                  <a16:creationId xmlns:a16="http://schemas.microsoft.com/office/drawing/2014/main" id="{EEFCE2E3-851E-49D9-9DB8-8506E19013F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7" name="Picture 93">
              <a:extLst>
                <a:ext uri="{FF2B5EF4-FFF2-40B4-BE49-F238E27FC236}">
                  <a16:creationId xmlns:a16="http://schemas.microsoft.com/office/drawing/2014/main" id="{77D32BC5-EF3E-4432-9807-5179634E6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2" name="Group 99">
            <a:extLst>
              <a:ext uri="{FF2B5EF4-FFF2-40B4-BE49-F238E27FC236}">
                <a16:creationId xmlns:a16="http://schemas.microsoft.com/office/drawing/2014/main" id="{9D2CF4DB-DEB8-4CEB-A38A-31ED17AE1A4E}"/>
              </a:ext>
            </a:extLst>
          </p:cNvPr>
          <p:cNvGrpSpPr/>
          <p:nvPr/>
        </p:nvGrpSpPr>
        <p:grpSpPr>
          <a:xfrm>
            <a:off x="7662460" y="1769523"/>
            <a:ext cx="1805441" cy="1894017"/>
            <a:chOff x="3884465" y="2182683"/>
            <a:chExt cx="1805441" cy="1894017"/>
          </a:xfrm>
        </p:grpSpPr>
        <p:sp>
          <p:nvSpPr>
            <p:cNvPr id="123" name="Rectangle: Top Corners Rounded 100">
              <a:extLst>
                <a:ext uri="{FF2B5EF4-FFF2-40B4-BE49-F238E27FC236}">
                  <a16:creationId xmlns:a16="http://schemas.microsoft.com/office/drawing/2014/main" id="{69593FB4-D271-4558-9D3A-7FCD6DD14701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01">
              <a:extLst>
                <a:ext uri="{FF2B5EF4-FFF2-40B4-BE49-F238E27FC236}">
                  <a16:creationId xmlns:a16="http://schemas.microsoft.com/office/drawing/2014/main" id="{C5A1EB75-9D0E-4937-B8E0-66925C991523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MISIÓN</a:t>
              </a:r>
            </a:p>
          </p:txBody>
        </p:sp>
        <p:sp>
          <p:nvSpPr>
            <p:cNvPr id="125" name="TextBox 102">
              <a:extLst>
                <a:ext uri="{FF2B5EF4-FFF2-40B4-BE49-F238E27FC236}">
                  <a16:creationId xmlns:a16="http://schemas.microsoft.com/office/drawing/2014/main" id="{90BDD6DB-0A3E-46F2-9185-ADA6D2DF99B5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26" name="Group 103">
            <a:extLst>
              <a:ext uri="{FF2B5EF4-FFF2-40B4-BE49-F238E27FC236}">
                <a16:creationId xmlns:a16="http://schemas.microsoft.com/office/drawing/2014/main" id="{C4B8E07B-CECE-4F84-BB54-F09FDBE04DF8}"/>
              </a:ext>
            </a:extLst>
          </p:cNvPr>
          <p:cNvGrpSpPr/>
          <p:nvPr/>
        </p:nvGrpSpPr>
        <p:grpSpPr>
          <a:xfrm>
            <a:off x="3843709" y="1769523"/>
            <a:ext cx="1805441" cy="1894017"/>
            <a:chOff x="1387588" y="2182683"/>
            <a:chExt cx="1805441" cy="1894017"/>
          </a:xfrm>
        </p:grpSpPr>
        <p:sp>
          <p:nvSpPr>
            <p:cNvPr id="127" name="Rectangle: Top Corners Rounded 104">
              <a:extLst>
                <a:ext uri="{FF2B5EF4-FFF2-40B4-BE49-F238E27FC236}">
                  <a16:creationId xmlns:a16="http://schemas.microsoft.com/office/drawing/2014/main" id="{CC679187-0A2F-424D-B718-28A6B9D330A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05">
              <a:extLst>
                <a:ext uri="{FF2B5EF4-FFF2-40B4-BE49-F238E27FC236}">
                  <a16:creationId xmlns:a16="http://schemas.microsoft.com/office/drawing/2014/main" id="{4DC917E2-D8B9-4673-B332-30BC875172F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VISIÓN</a:t>
              </a:r>
            </a:p>
          </p:txBody>
        </p:sp>
        <p:sp>
          <p:nvSpPr>
            <p:cNvPr id="129" name="TextBox 106">
              <a:extLst>
                <a:ext uri="{FF2B5EF4-FFF2-40B4-BE49-F238E27FC236}">
                  <a16:creationId xmlns:a16="http://schemas.microsoft.com/office/drawing/2014/main" id="{6661760C-6ED4-4FA2-A1D9-6BFFF8816174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0" name="Freeform: Shape 107">
            <a:extLst>
              <a:ext uri="{FF2B5EF4-FFF2-40B4-BE49-F238E27FC236}">
                <a16:creationId xmlns:a16="http://schemas.microsoft.com/office/drawing/2014/main" id="{5073DBC6-BC48-4C7F-A75A-693C978EAA4B}"/>
              </a:ext>
            </a:extLst>
          </p:cNvPr>
          <p:cNvSpPr/>
          <p:nvPr/>
        </p:nvSpPr>
        <p:spPr>
          <a:xfrm flipV="1">
            <a:off x="3950639" y="273009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: Shape 108">
            <a:extLst>
              <a:ext uri="{FF2B5EF4-FFF2-40B4-BE49-F238E27FC236}">
                <a16:creationId xmlns:a16="http://schemas.microsoft.com/office/drawing/2014/main" id="{C2C48039-113C-43A3-A634-F57662CF5236}"/>
              </a:ext>
            </a:extLst>
          </p:cNvPr>
          <p:cNvSpPr/>
          <p:nvPr/>
        </p:nvSpPr>
        <p:spPr>
          <a:xfrm flipV="1">
            <a:off x="7769390" y="273009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13">
            <a:extLst>
              <a:ext uri="{FF2B5EF4-FFF2-40B4-BE49-F238E27FC236}">
                <a16:creationId xmlns:a16="http://schemas.microsoft.com/office/drawing/2014/main" id="{6FB1532F-BFD1-4680-B03D-9EB1E4C35B37}"/>
              </a:ext>
            </a:extLst>
          </p:cNvPr>
          <p:cNvGrpSpPr/>
          <p:nvPr/>
        </p:nvGrpSpPr>
        <p:grpSpPr>
          <a:xfrm>
            <a:off x="3859245" y="2843257"/>
            <a:ext cx="1704180" cy="1909823"/>
            <a:chOff x="1488849" y="3837442"/>
            <a:chExt cx="1591582" cy="1909823"/>
          </a:xfrm>
        </p:grpSpPr>
        <p:sp>
          <p:nvSpPr>
            <p:cNvPr id="134" name="TextBox 114">
              <a:extLst>
                <a:ext uri="{FF2B5EF4-FFF2-40B4-BE49-F238E27FC236}">
                  <a16:creationId xmlns:a16="http://schemas.microsoft.com/office/drawing/2014/main" id="{DD6543E8-757D-46BE-B0E0-87112447209A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F2F2F2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5" name="TextBox 115">
              <a:extLst>
                <a:ext uri="{FF2B5EF4-FFF2-40B4-BE49-F238E27FC236}">
                  <a16:creationId xmlns:a16="http://schemas.microsoft.com/office/drawing/2014/main" id="{30B0A1BC-081C-4756-A2EB-C23672C7C847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latin typeface="Tw Cen MT" panose="020B0602020104020603" pitchFamily="34" charset="0"/>
                </a:rPr>
                <a:t>Ser la floristería líder en Lima, innovando en diseño floral y servicio al cliente, con una fuerte presencia digital.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6" name="Group 116">
            <a:extLst>
              <a:ext uri="{FF2B5EF4-FFF2-40B4-BE49-F238E27FC236}">
                <a16:creationId xmlns:a16="http://schemas.microsoft.com/office/drawing/2014/main" id="{9F9D2195-AA31-49D8-81FB-03501D5F8C4C}"/>
              </a:ext>
            </a:extLst>
          </p:cNvPr>
          <p:cNvGrpSpPr/>
          <p:nvPr/>
        </p:nvGrpSpPr>
        <p:grpSpPr>
          <a:xfrm>
            <a:off x="7641368" y="2824207"/>
            <a:ext cx="1805441" cy="1909823"/>
            <a:chOff x="3977673" y="3837442"/>
            <a:chExt cx="1805441" cy="1909823"/>
          </a:xfrm>
        </p:grpSpPr>
        <p:sp>
          <p:nvSpPr>
            <p:cNvPr id="137" name="TextBox 117">
              <a:extLst>
                <a:ext uri="{FF2B5EF4-FFF2-40B4-BE49-F238E27FC236}">
                  <a16:creationId xmlns:a16="http://schemas.microsoft.com/office/drawing/2014/main" id="{ACE85B48-6A2F-4111-8565-021D4F697959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8" name="TextBox 118">
              <a:extLst>
                <a:ext uri="{FF2B5EF4-FFF2-40B4-BE49-F238E27FC236}">
                  <a16:creationId xmlns:a16="http://schemas.microsoft.com/office/drawing/2014/main" id="{176CF23E-8C85-4062-9E50-3A0E7724EA0D}"/>
                </a:ext>
              </a:extLst>
            </p:cNvPr>
            <p:cNvSpPr txBox="1"/>
            <p:nvPr/>
          </p:nvSpPr>
          <p:spPr>
            <a:xfrm>
              <a:off x="3977673" y="4146827"/>
              <a:ext cx="180544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latin typeface="Tw Cen MT" panose="020B0602020104020603" pitchFamily="34" charset="0"/>
                </a:rPr>
                <a:t>Ofrecer arreglos florales de alta calidad que transmitan emociones, mejorando la experiencia.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B64B4FA2-8E66-456C-B48B-1E3B31BD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52" y="4745450"/>
            <a:ext cx="894354" cy="894352"/>
          </a:xfrm>
          <a:prstGeom prst="rect">
            <a:avLst/>
          </a:prstGeom>
        </p:spPr>
      </p:pic>
      <p:pic>
        <p:nvPicPr>
          <p:cNvPr id="143" name="Picture 6">
            <a:extLst>
              <a:ext uri="{FF2B5EF4-FFF2-40B4-BE49-F238E27FC236}">
                <a16:creationId xmlns:a16="http://schemas.microsoft.com/office/drawing/2014/main" id="{CB4FF36B-EFC8-49BB-9C50-F2030D70A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14" y="4745537"/>
            <a:ext cx="897858" cy="897856"/>
          </a:xfrm>
          <a:prstGeom prst="rect">
            <a:avLst/>
          </a:prstGeom>
        </p:spPr>
      </p:pic>
      <p:sp>
        <p:nvSpPr>
          <p:cNvPr id="145" name="TextBox 82">
            <a:extLst>
              <a:ext uri="{FF2B5EF4-FFF2-40B4-BE49-F238E27FC236}">
                <a16:creationId xmlns:a16="http://schemas.microsoft.com/office/drawing/2014/main" id="{0EC20F44-1056-43FA-9533-332002CE6C88}"/>
              </a:ext>
            </a:extLst>
          </p:cNvPr>
          <p:cNvSpPr txBox="1"/>
          <p:nvPr/>
        </p:nvSpPr>
        <p:spPr>
          <a:xfrm>
            <a:off x="3689308" y="422108"/>
            <a:ext cx="598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5969"/>
                </a:solidFill>
                <a:latin typeface="Tw Cen MT" panose="020B0602020104020603" pitchFamily="34" charset="0"/>
              </a:rPr>
              <a:t>VISIÓN</a:t>
            </a:r>
            <a:r>
              <a:rPr lang="en-US" sz="6000" b="1" dirty="0">
                <a:solidFill>
                  <a:srgbClr val="9853EF"/>
                </a:solidFill>
                <a:latin typeface="Tw Cen MT" panose="020B0602020104020603" pitchFamily="34" charset="0"/>
              </a:rPr>
              <a:t> Y </a:t>
            </a:r>
            <a:r>
              <a:rPr lang="en-US" sz="6000" b="1" dirty="0">
                <a:solidFill>
                  <a:srgbClr val="00C6D0"/>
                </a:solidFill>
                <a:latin typeface="Tw Cen MT" panose="020B0602020104020603" pitchFamily="34" charset="0"/>
              </a:rPr>
              <a:t>MISIÓN</a:t>
            </a:r>
          </a:p>
        </p:txBody>
      </p:sp>
    </p:spTree>
    <p:extLst>
      <p:ext uri="{BB962C8B-B14F-4D97-AF65-F5344CB8AC3E}">
        <p14:creationId xmlns:p14="http://schemas.microsoft.com/office/powerpoint/2010/main" val="2110423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50">
            <a:extLst>
              <a:ext uri="{FF2B5EF4-FFF2-40B4-BE49-F238E27FC236}">
                <a16:creationId xmlns:a16="http://schemas.microsoft.com/office/drawing/2014/main" id="{D437FA9E-91A4-4B3D-B84B-FFB37A4C1865}"/>
              </a:ext>
            </a:extLst>
          </p:cNvPr>
          <p:cNvGrpSpPr/>
          <p:nvPr/>
        </p:nvGrpSpPr>
        <p:grpSpPr>
          <a:xfrm>
            <a:off x="4219002" y="-2166323"/>
            <a:ext cx="4140553" cy="451824"/>
            <a:chOff x="4679586" y="878988"/>
            <a:chExt cx="1745757" cy="190500"/>
          </a:xfrm>
        </p:grpSpPr>
        <p:sp>
          <p:nvSpPr>
            <p:cNvPr id="89" name="Oval 51">
              <a:extLst>
                <a:ext uri="{FF2B5EF4-FFF2-40B4-BE49-F238E27FC236}">
                  <a16:creationId xmlns:a16="http://schemas.microsoft.com/office/drawing/2014/main" id="{DC3953D0-D08D-4408-A912-D1AE1DE8B7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2">
              <a:extLst>
                <a:ext uri="{FF2B5EF4-FFF2-40B4-BE49-F238E27FC236}">
                  <a16:creationId xmlns:a16="http://schemas.microsoft.com/office/drawing/2014/main" id="{23069DDE-08B7-4EED-9093-9AA26423356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53">
              <a:extLst>
                <a:ext uri="{FF2B5EF4-FFF2-40B4-BE49-F238E27FC236}">
                  <a16:creationId xmlns:a16="http://schemas.microsoft.com/office/drawing/2014/main" id="{D9DC52BE-E42D-4D6C-B673-869D59132BE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54">
              <a:extLst>
                <a:ext uri="{FF2B5EF4-FFF2-40B4-BE49-F238E27FC236}">
                  <a16:creationId xmlns:a16="http://schemas.microsoft.com/office/drawing/2014/main" id="{958F6DFC-55E6-4FFA-B861-53192E5F54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5">
              <a:extLst>
                <a:ext uri="{FF2B5EF4-FFF2-40B4-BE49-F238E27FC236}">
                  <a16:creationId xmlns:a16="http://schemas.microsoft.com/office/drawing/2014/main" id="{CADA7E4B-2BB9-4198-9679-E39E512AEDB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8">
              <a:extLst>
                <a:ext uri="{FF2B5EF4-FFF2-40B4-BE49-F238E27FC236}">
                  <a16:creationId xmlns:a16="http://schemas.microsoft.com/office/drawing/2014/main" id="{B315EE76-9CF8-4A8F-A691-04621014BDA4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49">
            <a:extLst>
              <a:ext uri="{FF2B5EF4-FFF2-40B4-BE49-F238E27FC236}">
                <a16:creationId xmlns:a16="http://schemas.microsoft.com/office/drawing/2014/main" id="{18B701AC-E00F-441D-8F45-2DED70208C54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15D902E3-84FF-47FA-AA27-6CCED1E54B2D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51">
              <a:extLst>
                <a:ext uri="{FF2B5EF4-FFF2-40B4-BE49-F238E27FC236}">
                  <a16:creationId xmlns:a16="http://schemas.microsoft.com/office/drawing/2014/main" id="{30C75614-A55E-4F59-B7B3-11E189C0395E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52">
              <a:extLst>
                <a:ext uri="{FF2B5EF4-FFF2-40B4-BE49-F238E27FC236}">
                  <a16:creationId xmlns:a16="http://schemas.microsoft.com/office/drawing/2014/main" id="{E5F7B303-D6C5-4DF1-99C2-38B559D5406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3" name="Picture 53">
              <a:extLst>
                <a:ext uri="{FF2B5EF4-FFF2-40B4-BE49-F238E27FC236}">
                  <a16:creationId xmlns:a16="http://schemas.microsoft.com/office/drawing/2014/main" id="{8E901C3C-71E5-4FF4-96AD-9CCB669E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4" name="Group 54">
            <a:extLst>
              <a:ext uri="{FF2B5EF4-FFF2-40B4-BE49-F238E27FC236}">
                <a16:creationId xmlns:a16="http://schemas.microsoft.com/office/drawing/2014/main" id="{64E4E14F-11BB-4ACE-948E-4EED438B84F9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F4A5ED13-DB68-4D78-B714-E3EA278CE25D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56">
              <a:extLst>
                <a:ext uri="{FF2B5EF4-FFF2-40B4-BE49-F238E27FC236}">
                  <a16:creationId xmlns:a16="http://schemas.microsoft.com/office/drawing/2014/main" id="{7127850E-B00F-4E95-B3E0-FB1136F623E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57">
              <a:extLst>
                <a:ext uri="{FF2B5EF4-FFF2-40B4-BE49-F238E27FC236}">
                  <a16:creationId xmlns:a16="http://schemas.microsoft.com/office/drawing/2014/main" id="{28B0D36C-CA0D-4960-9698-67D5F049318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8" name="Picture 58">
              <a:extLst>
                <a:ext uri="{FF2B5EF4-FFF2-40B4-BE49-F238E27FC236}">
                  <a16:creationId xmlns:a16="http://schemas.microsoft.com/office/drawing/2014/main" id="{2953CC69-C947-4D30-B9DF-9E996842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9" name="Group 59">
            <a:extLst>
              <a:ext uri="{FF2B5EF4-FFF2-40B4-BE49-F238E27FC236}">
                <a16:creationId xmlns:a16="http://schemas.microsoft.com/office/drawing/2014/main" id="{C4D72282-346A-4031-BC62-63B9BB06743E}"/>
              </a:ext>
            </a:extLst>
          </p:cNvPr>
          <p:cNvGrpSpPr/>
          <p:nvPr/>
        </p:nvGrpSpPr>
        <p:grpSpPr>
          <a:xfrm>
            <a:off x="1168904" y="0"/>
            <a:ext cx="9961092" cy="6858000"/>
            <a:chOff x="491575" y="0"/>
            <a:chExt cx="9961092" cy="6858000"/>
          </a:xfrm>
        </p:grpSpPr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FCB14CF9-CA70-4229-8D5F-D071D2EBE2ED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61">
              <a:extLst>
                <a:ext uri="{FF2B5EF4-FFF2-40B4-BE49-F238E27FC236}">
                  <a16:creationId xmlns:a16="http://schemas.microsoft.com/office/drawing/2014/main" id="{0477E607-E29E-403E-91AE-FC97B769A409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62">
              <a:extLst>
                <a:ext uri="{FF2B5EF4-FFF2-40B4-BE49-F238E27FC236}">
                  <a16:creationId xmlns:a16="http://schemas.microsoft.com/office/drawing/2014/main" id="{41396292-E49D-4C20-B1A8-648D1FE46216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3" name="Picture 63">
              <a:extLst>
                <a:ext uri="{FF2B5EF4-FFF2-40B4-BE49-F238E27FC236}">
                  <a16:creationId xmlns:a16="http://schemas.microsoft.com/office/drawing/2014/main" id="{3D8EC8EF-B3C1-41A5-9D02-E2DC4E9A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4" name="Group 64">
            <a:extLst>
              <a:ext uri="{FF2B5EF4-FFF2-40B4-BE49-F238E27FC236}">
                <a16:creationId xmlns:a16="http://schemas.microsoft.com/office/drawing/2014/main" id="{ED82D6D8-1652-435D-89E2-5B6FD58AFE68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1EFA240C-3595-4312-BABB-4D0E3AD4E7AB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66">
              <a:extLst>
                <a:ext uri="{FF2B5EF4-FFF2-40B4-BE49-F238E27FC236}">
                  <a16:creationId xmlns:a16="http://schemas.microsoft.com/office/drawing/2014/main" id="{0620AF08-3E14-4072-85AC-1B59F01B6C2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67">
              <a:extLst>
                <a:ext uri="{FF2B5EF4-FFF2-40B4-BE49-F238E27FC236}">
                  <a16:creationId xmlns:a16="http://schemas.microsoft.com/office/drawing/2014/main" id="{D07AF5EB-BB88-41E9-8379-AECE36B44CA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78" name="Picture 68">
              <a:extLst>
                <a:ext uri="{FF2B5EF4-FFF2-40B4-BE49-F238E27FC236}">
                  <a16:creationId xmlns:a16="http://schemas.microsoft.com/office/drawing/2014/main" id="{AAAAF129-93B5-4A98-BA21-69F7C8B9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9" name="Rectangle 69">
            <a:extLst>
              <a:ext uri="{FF2B5EF4-FFF2-40B4-BE49-F238E27FC236}">
                <a16:creationId xmlns:a16="http://schemas.microsoft.com/office/drawing/2014/main" id="{C4444246-0C5D-4108-B32A-E4428757651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0">
            <a:extLst>
              <a:ext uri="{FF2B5EF4-FFF2-40B4-BE49-F238E27FC236}">
                <a16:creationId xmlns:a16="http://schemas.microsoft.com/office/drawing/2014/main" id="{572ABFDF-80BC-4B99-9B29-7810F62CF393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10DBC074-0C9E-4497-A190-490EED0C07D6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72">
              <a:extLst>
                <a:ext uri="{FF2B5EF4-FFF2-40B4-BE49-F238E27FC236}">
                  <a16:creationId xmlns:a16="http://schemas.microsoft.com/office/drawing/2014/main" id="{1E909BB7-9EDB-4205-BCF3-6F6B5331FC7C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73">
              <a:extLst>
                <a:ext uri="{FF2B5EF4-FFF2-40B4-BE49-F238E27FC236}">
                  <a16:creationId xmlns:a16="http://schemas.microsoft.com/office/drawing/2014/main" id="{0E6A74E2-AB8E-4B66-9182-E26F619D0F9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7" name="Picture 74">
              <a:extLst>
                <a:ext uri="{FF2B5EF4-FFF2-40B4-BE49-F238E27FC236}">
                  <a16:creationId xmlns:a16="http://schemas.microsoft.com/office/drawing/2014/main" id="{1F15A168-96C2-4EDF-8A0A-F4328F8D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8" name="Group 75">
            <a:extLst>
              <a:ext uri="{FF2B5EF4-FFF2-40B4-BE49-F238E27FC236}">
                <a16:creationId xmlns:a16="http://schemas.microsoft.com/office/drawing/2014/main" id="{D2422752-5205-4B3F-A29D-D4CAD27EA8B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119" name="Rectangle 76">
              <a:extLst>
                <a:ext uri="{FF2B5EF4-FFF2-40B4-BE49-F238E27FC236}">
                  <a16:creationId xmlns:a16="http://schemas.microsoft.com/office/drawing/2014/main" id="{061B3B77-3CBB-49D7-BC5F-8874E8C590C2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Freeform: Shape 77">
              <a:extLst>
                <a:ext uri="{FF2B5EF4-FFF2-40B4-BE49-F238E27FC236}">
                  <a16:creationId xmlns:a16="http://schemas.microsoft.com/office/drawing/2014/main" id="{8F424CE0-0416-4368-A5F1-AC958F9BCE3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78">
              <a:extLst>
                <a:ext uri="{FF2B5EF4-FFF2-40B4-BE49-F238E27FC236}">
                  <a16:creationId xmlns:a16="http://schemas.microsoft.com/office/drawing/2014/main" id="{636E9E9E-5F05-4D33-8D2B-92655503526D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2" name="Picture 79">
              <a:extLst>
                <a:ext uri="{FF2B5EF4-FFF2-40B4-BE49-F238E27FC236}">
                  <a16:creationId xmlns:a16="http://schemas.microsoft.com/office/drawing/2014/main" id="{D64B08E5-BC3C-4B1B-810B-D51C3A2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139" name="Straight Connector 95">
            <a:extLst>
              <a:ext uri="{FF2B5EF4-FFF2-40B4-BE49-F238E27FC236}">
                <a16:creationId xmlns:a16="http://schemas.microsoft.com/office/drawing/2014/main" id="{B4AEBCF2-140F-4BB6-8CDD-5021D6F3E4B6}"/>
              </a:ext>
            </a:extLst>
          </p:cNvPr>
          <p:cNvCxnSpPr/>
          <p:nvPr/>
        </p:nvCxnSpPr>
        <p:spPr>
          <a:xfrm>
            <a:off x="398717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96">
            <a:extLst>
              <a:ext uri="{FF2B5EF4-FFF2-40B4-BE49-F238E27FC236}">
                <a16:creationId xmlns:a16="http://schemas.microsoft.com/office/drawing/2014/main" id="{125D65F1-6724-499A-BC67-6FE512C61E66}"/>
              </a:ext>
            </a:extLst>
          </p:cNvPr>
          <p:cNvGrpSpPr/>
          <p:nvPr/>
        </p:nvGrpSpPr>
        <p:grpSpPr>
          <a:xfrm>
            <a:off x="3776082" y="3517706"/>
            <a:ext cx="211094" cy="211094"/>
            <a:chOff x="1677812" y="4248152"/>
            <a:chExt cx="211094" cy="211094"/>
          </a:xfrm>
        </p:grpSpPr>
        <p:sp>
          <p:nvSpPr>
            <p:cNvPr id="141" name="Oval 97">
              <a:extLst>
                <a:ext uri="{FF2B5EF4-FFF2-40B4-BE49-F238E27FC236}">
                  <a16:creationId xmlns:a16="http://schemas.microsoft.com/office/drawing/2014/main" id="{C6DED9EB-6D43-440E-BE31-2F30FE9EFF16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98">
              <a:extLst>
                <a:ext uri="{FF2B5EF4-FFF2-40B4-BE49-F238E27FC236}">
                  <a16:creationId xmlns:a16="http://schemas.microsoft.com/office/drawing/2014/main" id="{9C7B5031-2F73-4967-9A05-4CB323CF2B27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Connector 99">
            <a:extLst>
              <a:ext uri="{FF2B5EF4-FFF2-40B4-BE49-F238E27FC236}">
                <a16:creationId xmlns:a16="http://schemas.microsoft.com/office/drawing/2014/main" id="{074EE4C8-8CF8-4551-B41B-DC645CF525C5}"/>
              </a:ext>
            </a:extLst>
          </p:cNvPr>
          <p:cNvCxnSpPr/>
          <p:nvPr/>
        </p:nvCxnSpPr>
        <p:spPr>
          <a:xfrm>
            <a:off x="613489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00">
            <a:extLst>
              <a:ext uri="{FF2B5EF4-FFF2-40B4-BE49-F238E27FC236}">
                <a16:creationId xmlns:a16="http://schemas.microsoft.com/office/drawing/2014/main" id="{4F4C21BF-E4E0-4B84-A7B1-6CC2F6FC7DE4}"/>
              </a:ext>
            </a:extLst>
          </p:cNvPr>
          <p:cNvGrpSpPr/>
          <p:nvPr/>
        </p:nvGrpSpPr>
        <p:grpSpPr>
          <a:xfrm>
            <a:off x="5954089" y="3517706"/>
            <a:ext cx="211094" cy="211094"/>
            <a:chOff x="3855819" y="4248152"/>
            <a:chExt cx="211094" cy="211094"/>
          </a:xfrm>
        </p:grpSpPr>
        <p:sp>
          <p:nvSpPr>
            <p:cNvPr id="148" name="Oval 101">
              <a:extLst>
                <a:ext uri="{FF2B5EF4-FFF2-40B4-BE49-F238E27FC236}">
                  <a16:creationId xmlns:a16="http://schemas.microsoft.com/office/drawing/2014/main" id="{6DD5A2BC-2EB2-436E-85FD-7AA39C4F0325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>
              <a:extLst>
                <a:ext uri="{FF2B5EF4-FFF2-40B4-BE49-F238E27FC236}">
                  <a16:creationId xmlns:a16="http://schemas.microsoft.com/office/drawing/2014/main" id="{67484AB0-3461-4592-ACF0-B3578890DFA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03">
            <a:extLst>
              <a:ext uri="{FF2B5EF4-FFF2-40B4-BE49-F238E27FC236}">
                <a16:creationId xmlns:a16="http://schemas.microsoft.com/office/drawing/2014/main" id="{D9CF24AF-B412-47B5-A7FC-A2903E61C7AE}"/>
              </a:ext>
            </a:extLst>
          </p:cNvPr>
          <p:cNvGrpSpPr/>
          <p:nvPr/>
        </p:nvGrpSpPr>
        <p:grpSpPr>
          <a:xfrm>
            <a:off x="8071520" y="3517706"/>
            <a:ext cx="211094" cy="211094"/>
            <a:chOff x="5973250" y="4248152"/>
            <a:chExt cx="211094" cy="211094"/>
          </a:xfrm>
        </p:grpSpPr>
        <p:sp>
          <p:nvSpPr>
            <p:cNvPr id="151" name="Oval 104">
              <a:extLst>
                <a:ext uri="{FF2B5EF4-FFF2-40B4-BE49-F238E27FC236}">
                  <a16:creationId xmlns:a16="http://schemas.microsoft.com/office/drawing/2014/main" id="{B93A99AC-2B18-40B0-8015-C55026443E4E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05">
              <a:extLst>
                <a:ext uri="{FF2B5EF4-FFF2-40B4-BE49-F238E27FC236}">
                  <a16:creationId xmlns:a16="http://schemas.microsoft.com/office/drawing/2014/main" id="{80A453CC-BA91-499F-A3F3-6014B7C8EE40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06">
            <a:extLst>
              <a:ext uri="{FF2B5EF4-FFF2-40B4-BE49-F238E27FC236}">
                <a16:creationId xmlns:a16="http://schemas.microsoft.com/office/drawing/2014/main" id="{5408A872-E875-4506-AC52-51764F404706}"/>
              </a:ext>
            </a:extLst>
          </p:cNvPr>
          <p:cNvGrpSpPr/>
          <p:nvPr/>
        </p:nvGrpSpPr>
        <p:grpSpPr>
          <a:xfrm>
            <a:off x="2731696" y="4142156"/>
            <a:ext cx="2289049" cy="2023346"/>
            <a:chOff x="1514240" y="4816886"/>
            <a:chExt cx="2289049" cy="2023346"/>
          </a:xfrm>
        </p:grpSpPr>
        <p:sp>
          <p:nvSpPr>
            <p:cNvPr id="154" name="TextBox 107">
              <a:extLst>
                <a:ext uri="{FF2B5EF4-FFF2-40B4-BE49-F238E27FC236}">
                  <a16:creationId xmlns:a16="http://schemas.microsoft.com/office/drawing/2014/main" id="{3CFD8410-ED1E-4D25-A4BD-E35AB8E3620C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55" name="TextBox 108">
              <a:extLst>
                <a:ext uri="{FF2B5EF4-FFF2-40B4-BE49-F238E27FC236}">
                  <a16:creationId xmlns:a16="http://schemas.microsoft.com/office/drawing/2014/main" id="{E99FF287-8B8F-4CC7-9EFA-11A64EE6F95C}"/>
                </a:ext>
              </a:extLst>
            </p:cNvPr>
            <p:cNvSpPr txBox="1"/>
            <p:nvPr/>
          </p:nvSpPr>
          <p:spPr>
            <a:xfrm>
              <a:off x="1535330" y="4901240"/>
              <a:ext cx="21889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Creciente demanda de servicios personalizados y compras en línea en el sector florístico de Lima.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6" name="TextBox 109">
            <a:extLst>
              <a:ext uri="{FF2B5EF4-FFF2-40B4-BE49-F238E27FC236}">
                <a16:creationId xmlns:a16="http://schemas.microsoft.com/office/drawing/2014/main" id="{9E6D82BF-D4C1-49CD-B403-0037C9B96197}"/>
              </a:ext>
            </a:extLst>
          </p:cNvPr>
          <p:cNvSpPr txBox="1"/>
          <p:nvPr/>
        </p:nvSpPr>
        <p:spPr>
          <a:xfrm>
            <a:off x="273169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Tendencias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7" name="Group 110">
            <a:extLst>
              <a:ext uri="{FF2B5EF4-FFF2-40B4-BE49-F238E27FC236}">
                <a16:creationId xmlns:a16="http://schemas.microsoft.com/office/drawing/2014/main" id="{3AF25984-D606-4441-8912-D6B5FB3EBE85}"/>
              </a:ext>
            </a:extLst>
          </p:cNvPr>
          <p:cNvGrpSpPr/>
          <p:nvPr/>
        </p:nvGrpSpPr>
        <p:grpSpPr>
          <a:xfrm>
            <a:off x="4920606" y="4142156"/>
            <a:ext cx="2289049" cy="1760692"/>
            <a:chOff x="1514240" y="4816886"/>
            <a:chExt cx="2289049" cy="1760692"/>
          </a:xfrm>
        </p:grpSpPr>
        <p:sp>
          <p:nvSpPr>
            <p:cNvPr id="158" name="TextBox 111">
              <a:extLst>
                <a:ext uri="{FF2B5EF4-FFF2-40B4-BE49-F238E27FC236}">
                  <a16:creationId xmlns:a16="http://schemas.microsoft.com/office/drawing/2014/main" id="{DABB5B0E-B559-432D-B206-619C14B77B2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59" name="TextBox 112">
              <a:extLst>
                <a:ext uri="{FF2B5EF4-FFF2-40B4-BE49-F238E27FC236}">
                  <a16:creationId xmlns:a16="http://schemas.microsoft.com/office/drawing/2014/main" id="{F26FB4BE-496C-47DB-A262-9A443E1CB062}"/>
                </a:ext>
              </a:extLst>
            </p:cNvPr>
            <p:cNvSpPr txBox="1"/>
            <p:nvPr/>
          </p:nvSpPr>
          <p:spPr>
            <a:xfrm>
              <a:off x="1723663" y="4946362"/>
              <a:ext cx="197948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Nuevos actores con servicios de entrega rápida y personalización en línea.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60" name="TextBox 113">
            <a:extLst>
              <a:ext uri="{FF2B5EF4-FFF2-40B4-BE49-F238E27FC236}">
                <a16:creationId xmlns:a16="http://schemas.microsoft.com/office/drawing/2014/main" id="{C7810140-C65B-47B2-99EE-6AD70C93E223}"/>
              </a:ext>
            </a:extLst>
          </p:cNvPr>
          <p:cNvSpPr txBox="1"/>
          <p:nvPr/>
        </p:nvSpPr>
        <p:spPr>
          <a:xfrm>
            <a:off x="492060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Competencia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1" name="Group 114">
            <a:extLst>
              <a:ext uri="{FF2B5EF4-FFF2-40B4-BE49-F238E27FC236}">
                <a16:creationId xmlns:a16="http://schemas.microsoft.com/office/drawing/2014/main" id="{B3C38CA3-3BB3-48C7-B5CB-431BB47D670C}"/>
              </a:ext>
            </a:extLst>
          </p:cNvPr>
          <p:cNvGrpSpPr/>
          <p:nvPr/>
        </p:nvGrpSpPr>
        <p:grpSpPr>
          <a:xfrm>
            <a:off x="7049745" y="4142156"/>
            <a:ext cx="2289049" cy="1473955"/>
            <a:chOff x="1514240" y="4816886"/>
            <a:chExt cx="2289049" cy="1473955"/>
          </a:xfrm>
        </p:grpSpPr>
        <p:sp>
          <p:nvSpPr>
            <p:cNvPr id="162" name="TextBox 115">
              <a:extLst>
                <a:ext uri="{FF2B5EF4-FFF2-40B4-BE49-F238E27FC236}">
                  <a16:creationId xmlns:a16="http://schemas.microsoft.com/office/drawing/2014/main" id="{65E11D55-B2F0-43FA-92D4-346B0FA43E4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3" name="TextBox 116">
              <a:extLst>
                <a:ext uri="{FF2B5EF4-FFF2-40B4-BE49-F238E27FC236}">
                  <a16:creationId xmlns:a16="http://schemas.microsoft.com/office/drawing/2014/main" id="{9E5DF856-75D5-46B4-B4B7-20E743D9A2D0}"/>
                </a:ext>
              </a:extLst>
            </p:cNvPr>
            <p:cNvSpPr txBox="1"/>
            <p:nvPr/>
          </p:nvSpPr>
          <p:spPr>
            <a:xfrm>
              <a:off x="1804493" y="4967402"/>
              <a:ext cx="18497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Aceleración de la adopción del comercio electrónico.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64" name="TextBox 117">
            <a:extLst>
              <a:ext uri="{FF2B5EF4-FFF2-40B4-BE49-F238E27FC236}">
                <a16:creationId xmlns:a16="http://schemas.microsoft.com/office/drawing/2014/main" id="{7CB1DBD6-41FF-4313-BDF2-804FA74B5D95}"/>
              </a:ext>
            </a:extLst>
          </p:cNvPr>
          <p:cNvSpPr txBox="1"/>
          <p:nvPr/>
        </p:nvSpPr>
        <p:spPr>
          <a:xfrm>
            <a:off x="7141885" y="3696353"/>
            <a:ext cx="204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Impacto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5" name="Group 1">
            <a:extLst>
              <a:ext uri="{FF2B5EF4-FFF2-40B4-BE49-F238E27FC236}">
                <a16:creationId xmlns:a16="http://schemas.microsoft.com/office/drawing/2014/main" id="{0FAAEDA9-707E-409D-88C9-736EFCE961C4}"/>
              </a:ext>
            </a:extLst>
          </p:cNvPr>
          <p:cNvGrpSpPr/>
          <p:nvPr/>
        </p:nvGrpSpPr>
        <p:grpSpPr>
          <a:xfrm>
            <a:off x="3238380" y="1755914"/>
            <a:ext cx="1275682" cy="1275682"/>
            <a:chOff x="3063120" y="1755914"/>
            <a:chExt cx="1275682" cy="1275682"/>
          </a:xfrm>
        </p:grpSpPr>
        <p:sp>
          <p:nvSpPr>
            <p:cNvPr id="166" name="Teardrop 119">
              <a:extLst>
                <a:ext uri="{FF2B5EF4-FFF2-40B4-BE49-F238E27FC236}">
                  <a16:creationId xmlns:a16="http://schemas.microsoft.com/office/drawing/2014/main" id="{97B2560B-CEBC-4664-B0A1-FA899D40CEA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20">
              <a:extLst>
                <a:ext uri="{FF2B5EF4-FFF2-40B4-BE49-F238E27FC236}">
                  <a16:creationId xmlns:a16="http://schemas.microsoft.com/office/drawing/2014/main" id="{637E0EDB-D27E-4875-90DD-F89BB6DCF74B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30">
              <a:extLst>
                <a:ext uri="{FF2B5EF4-FFF2-40B4-BE49-F238E27FC236}">
                  <a16:creationId xmlns:a16="http://schemas.microsoft.com/office/drawing/2014/main" id="{C3F94C00-6AFB-4F2B-8625-A0D40CC5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69" name="Group 2">
            <a:extLst>
              <a:ext uri="{FF2B5EF4-FFF2-40B4-BE49-F238E27FC236}">
                <a16:creationId xmlns:a16="http://schemas.microsoft.com/office/drawing/2014/main" id="{E84D3363-1DB7-4B99-9CCC-63EED158F4A7}"/>
              </a:ext>
            </a:extLst>
          </p:cNvPr>
          <p:cNvGrpSpPr/>
          <p:nvPr/>
        </p:nvGrpSpPr>
        <p:grpSpPr>
          <a:xfrm>
            <a:off x="5417700" y="1755914"/>
            <a:ext cx="1275682" cy="1275682"/>
            <a:chOff x="5242440" y="1755914"/>
            <a:chExt cx="1275682" cy="1275682"/>
          </a:xfrm>
        </p:grpSpPr>
        <p:sp>
          <p:nvSpPr>
            <p:cNvPr id="170" name="Teardrop 123">
              <a:extLst>
                <a:ext uri="{FF2B5EF4-FFF2-40B4-BE49-F238E27FC236}">
                  <a16:creationId xmlns:a16="http://schemas.microsoft.com/office/drawing/2014/main" id="{F614B389-64BC-49D3-8520-D43719B14D1C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24">
              <a:extLst>
                <a:ext uri="{FF2B5EF4-FFF2-40B4-BE49-F238E27FC236}">
                  <a16:creationId xmlns:a16="http://schemas.microsoft.com/office/drawing/2014/main" id="{FB5C2B5C-369D-4C89-B2C7-7F587CAE9447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31">
              <a:extLst>
                <a:ext uri="{FF2B5EF4-FFF2-40B4-BE49-F238E27FC236}">
                  <a16:creationId xmlns:a16="http://schemas.microsoft.com/office/drawing/2014/main" id="{56919500-AF97-40D6-8FC0-660DA6BE8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73" name="Group 3">
            <a:extLst>
              <a:ext uri="{FF2B5EF4-FFF2-40B4-BE49-F238E27FC236}">
                <a16:creationId xmlns:a16="http://schemas.microsoft.com/office/drawing/2014/main" id="{7E72AAAD-F52C-48FE-A250-A9957D579F44}"/>
              </a:ext>
            </a:extLst>
          </p:cNvPr>
          <p:cNvGrpSpPr/>
          <p:nvPr/>
        </p:nvGrpSpPr>
        <p:grpSpPr>
          <a:xfrm>
            <a:off x="7528441" y="1755914"/>
            <a:ext cx="1275682" cy="1275682"/>
            <a:chOff x="7353181" y="1755914"/>
            <a:chExt cx="1275682" cy="1275682"/>
          </a:xfrm>
        </p:grpSpPr>
        <p:sp>
          <p:nvSpPr>
            <p:cNvPr id="174" name="Teardrop 127">
              <a:extLst>
                <a:ext uri="{FF2B5EF4-FFF2-40B4-BE49-F238E27FC236}">
                  <a16:creationId xmlns:a16="http://schemas.microsoft.com/office/drawing/2014/main" id="{9A088511-7199-49A4-8F20-E610479253EE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28">
              <a:extLst>
                <a:ext uri="{FF2B5EF4-FFF2-40B4-BE49-F238E27FC236}">
                  <a16:creationId xmlns:a16="http://schemas.microsoft.com/office/drawing/2014/main" id="{770C1785-3248-47D1-86EF-AFC21AD7C99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32">
              <a:extLst>
                <a:ext uri="{FF2B5EF4-FFF2-40B4-BE49-F238E27FC236}">
                  <a16:creationId xmlns:a16="http://schemas.microsoft.com/office/drawing/2014/main" id="{28B72129-69BF-4C77-B61E-0438393B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77" name="TextBox 82">
            <a:extLst>
              <a:ext uri="{FF2B5EF4-FFF2-40B4-BE49-F238E27FC236}">
                <a16:creationId xmlns:a16="http://schemas.microsoft.com/office/drawing/2014/main" id="{CB667F75-7E18-49C4-A8F8-DA1CABE0D92F}"/>
              </a:ext>
            </a:extLst>
          </p:cNvPr>
          <p:cNvSpPr txBox="1"/>
          <p:nvPr/>
        </p:nvSpPr>
        <p:spPr>
          <a:xfrm>
            <a:off x="1918932" y="525431"/>
            <a:ext cx="829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ANÁLISIS</a:t>
            </a:r>
            <a:r>
              <a:rPr lang="en-US" sz="5400" b="1" dirty="0">
                <a:solidFill>
                  <a:srgbClr val="52CBBE"/>
                </a:solidFill>
                <a:latin typeface="Tw Cen MT" panose="020B0602020104020603" pitchFamily="34" charset="0"/>
              </a:rPr>
              <a:t> DEL </a:t>
            </a:r>
            <a:r>
              <a:rPr lang="en-US" sz="5400" b="1" dirty="0">
                <a:solidFill>
                  <a:srgbClr val="FEC630"/>
                </a:solidFill>
                <a:latin typeface="Tw Cen MT" panose="020B0602020104020603" pitchFamily="34" charset="0"/>
              </a:rPr>
              <a:t>ENTORNO</a:t>
            </a:r>
          </a:p>
        </p:txBody>
      </p:sp>
    </p:spTree>
    <p:extLst>
      <p:ext uri="{BB962C8B-B14F-4D97-AF65-F5344CB8AC3E}">
        <p14:creationId xmlns:p14="http://schemas.microsoft.com/office/powerpoint/2010/main" val="123499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0" grpId="0"/>
      <p:bldP spid="1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50">
            <a:extLst>
              <a:ext uri="{FF2B5EF4-FFF2-40B4-BE49-F238E27FC236}">
                <a16:creationId xmlns:a16="http://schemas.microsoft.com/office/drawing/2014/main" id="{D437FA9E-91A4-4B3D-B84B-FFB37A4C1865}"/>
              </a:ext>
            </a:extLst>
          </p:cNvPr>
          <p:cNvGrpSpPr/>
          <p:nvPr/>
        </p:nvGrpSpPr>
        <p:grpSpPr>
          <a:xfrm>
            <a:off x="4219002" y="-2166323"/>
            <a:ext cx="4140553" cy="451824"/>
            <a:chOff x="4679586" y="878988"/>
            <a:chExt cx="1745757" cy="190500"/>
          </a:xfrm>
        </p:grpSpPr>
        <p:sp>
          <p:nvSpPr>
            <p:cNvPr id="89" name="Oval 51">
              <a:extLst>
                <a:ext uri="{FF2B5EF4-FFF2-40B4-BE49-F238E27FC236}">
                  <a16:creationId xmlns:a16="http://schemas.microsoft.com/office/drawing/2014/main" id="{DC3953D0-D08D-4408-A912-D1AE1DE8B7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2">
              <a:extLst>
                <a:ext uri="{FF2B5EF4-FFF2-40B4-BE49-F238E27FC236}">
                  <a16:creationId xmlns:a16="http://schemas.microsoft.com/office/drawing/2014/main" id="{23069DDE-08B7-4EED-9093-9AA26423356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53">
              <a:extLst>
                <a:ext uri="{FF2B5EF4-FFF2-40B4-BE49-F238E27FC236}">
                  <a16:creationId xmlns:a16="http://schemas.microsoft.com/office/drawing/2014/main" id="{D9DC52BE-E42D-4D6C-B673-869D59132BE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54">
              <a:extLst>
                <a:ext uri="{FF2B5EF4-FFF2-40B4-BE49-F238E27FC236}">
                  <a16:creationId xmlns:a16="http://schemas.microsoft.com/office/drawing/2014/main" id="{958F6DFC-55E6-4FFA-B861-53192E5F54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5">
              <a:extLst>
                <a:ext uri="{FF2B5EF4-FFF2-40B4-BE49-F238E27FC236}">
                  <a16:creationId xmlns:a16="http://schemas.microsoft.com/office/drawing/2014/main" id="{CADA7E4B-2BB9-4198-9679-E39E512AEDB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8">
              <a:extLst>
                <a:ext uri="{FF2B5EF4-FFF2-40B4-BE49-F238E27FC236}">
                  <a16:creationId xmlns:a16="http://schemas.microsoft.com/office/drawing/2014/main" id="{B315EE76-9CF8-4A8F-A691-04621014BDA4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49">
            <a:extLst>
              <a:ext uri="{FF2B5EF4-FFF2-40B4-BE49-F238E27FC236}">
                <a16:creationId xmlns:a16="http://schemas.microsoft.com/office/drawing/2014/main" id="{0329614F-5865-40A2-B66C-FD93FABFD11C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85" name="Rectangle 50">
              <a:extLst>
                <a:ext uri="{FF2B5EF4-FFF2-40B4-BE49-F238E27FC236}">
                  <a16:creationId xmlns:a16="http://schemas.microsoft.com/office/drawing/2014/main" id="{CB13C967-1844-48CC-B222-BA710866D6A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51">
              <a:extLst>
                <a:ext uri="{FF2B5EF4-FFF2-40B4-BE49-F238E27FC236}">
                  <a16:creationId xmlns:a16="http://schemas.microsoft.com/office/drawing/2014/main" id="{E320A58D-0771-4C1D-8E18-DE547D3118C8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52">
              <a:extLst>
                <a:ext uri="{FF2B5EF4-FFF2-40B4-BE49-F238E27FC236}">
                  <a16:creationId xmlns:a16="http://schemas.microsoft.com/office/drawing/2014/main" id="{4D5C0CFD-86CB-4FE0-BDA5-164C4D29C3C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6" name="Picture 53">
              <a:extLst>
                <a:ext uri="{FF2B5EF4-FFF2-40B4-BE49-F238E27FC236}">
                  <a16:creationId xmlns:a16="http://schemas.microsoft.com/office/drawing/2014/main" id="{8A6762FC-97F4-4B0E-A5E5-D479E0D2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7" name="Group 54">
            <a:extLst>
              <a:ext uri="{FF2B5EF4-FFF2-40B4-BE49-F238E27FC236}">
                <a16:creationId xmlns:a16="http://schemas.microsoft.com/office/drawing/2014/main" id="{78B0D4D4-1171-4431-B667-B799E4777DA7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98" name="Rectangle 55">
              <a:extLst>
                <a:ext uri="{FF2B5EF4-FFF2-40B4-BE49-F238E27FC236}">
                  <a16:creationId xmlns:a16="http://schemas.microsoft.com/office/drawing/2014/main" id="{D4C97A95-C1E3-4B68-BC34-8D7396A2BEEB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56">
              <a:extLst>
                <a:ext uri="{FF2B5EF4-FFF2-40B4-BE49-F238E27FC236}">
                  <a16:creationId xmlns:a16="http://schemas.microsoft.com/office/drawing/2014/main" id="{29296682-1398-41EC-8E93-FF5B3E511B1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C699CE82-2F45-4597-9FF2-C1101BA6C98C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1" name="Picture 58">
              <a:extLst>
                <a:ext uri="{FF2B5EF4-FFF2-40B4-BE49-F238E27FC236}">
                  <a16:creationId xmlns:a16="http://schemas.microsoft.com/office/drawing/2014/main" id="{418D8E51-3EDF-4B11-9AA4-41E22FC73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2" name="Group 59">
            <a:extLst>
              <a:ext uri="{FF2B5EF4-FFF2-40B4-BE49-F238E27FC236}">
                <a16:creationId xmlns:a16="http://schemas.microsoft.com/office/drawing/2014/main" id="{8E56BAB2-A662-4AF3-8F73-3BFDADD25EA2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103" name="Rectangle 60">
              <a:extLst>
                <a:ext uri="{FF2B5EF4-FFF2-40B4-BE49-F238E27FC236}">
                  <a16:creationId xmlns:a16="http://schemas.microsoft.com/office/drawing/2014/main" id="{F710C309-B89C-43BF-A662-A0C5A36475A5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61">
              <a:extLst>
                <a:ext uri="{FF2B5EF4-FFF2-40B4-BE49-F238E27FC236}">
                  <a16:creationId xmlns:a16="http://schemas.microsoft.com/office/drawing/2014/main" id="{81DA646B-9241-49EC-8781-94983223BDC9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62">
              <a:extLst>
                <a:ext uri="{FF2B5EF4-FFF2-40B4-BE49-F238E27FC236}">
                  <a16:creationId xmlns:a16="http://schemas.microsoft.com/office/drawing/2014/main" id="{2BF84D6F-7943-4F2F-8C2C-25176F580799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6" name="Picture 63">
              <a:extLst>
                <a:ext uri="{FF2B5EF4-FFF2-40B4-BE49-F238E27FC236}">
                  <a16:creationId xmlns:a16="http://schemas.microsoft.com/office/drawing/2014/main" id="{69364A22-4CAF-48E7-8195-BD2AFD928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7" name="Rectangle 69">
            <a:extLst>
              <a:ext uri="{FF2B5EF4-FFF2-40B4-BE49-F238E27FC236}">
                <a16:creationId xmlns:a16="http://schemas.microsoft.com/office/drawing/2014/main" id="{2D992330-28EE-4404-8B06-70191AFA5B69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94">
            <a:extLst>
              <a:ext uri="{FF2B5EF4-FFF2-40B4-BE49-F238E27FC236}">
                <a16:creationId xmlns:a16="http://schemas.microsoft.com/office/drawing/2014/main" id="{2185C6D9-AC40-4B50-867D-9FBE8AA443A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109" name="Rectangle 95">
              <a:extLst>
                <a:ext uri="{FF2B5EF4-FFF2-40B4-BE49-F238E27FC236}">
                  <a16:creationId xmlns:a16="http://schemas.microsoft.com/office/drawing/2014/main" id="{BDC4294D-42E2-425E-8E19-2B71DA9521C8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96">
              <a:extLst>
                <a:ext uri="{FF2B5EF4-FFF2-40B4-BE49-F238E27FC236}">
                  <a16:creationId xmlns:a16="http://schemas.microsoft.com/office/drawing/2014/main" id="{1260872E-3E43-4DD5-8F0D-A99A2819F12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97">
              <a:extLst>
                <a:ext uri="{FF2B5EF4-FFF2-40B4-BE49-F238E27FC236}">
                  <a16:creationId xmlns:a16="http://schemas.microsoft.com/office/drawing/2014/main" id="{C1004C04-584F-4A20-B679-E845229E447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2" name="Picture 98">
              <a:extLst>
                <a:ext uri="{FF2B5EF4-FFF2-40B4-BE49-F238E27FC236}">
                  <a16:creationId xmlns:a16="http://schemas.microsoft.com/office/drawing/2014/main" id="{B187776B-C597-44ED-838A-AC56A9B0B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70">
            <a:extLst>
              <a:ext uri="{FF2B5EF4-FFF2-40B4-BE49-F238E27FC236}">
                <a16:creationId xmlns:a16="http://schemas.microsoft.com/office/drawing/2014/main" id="{84550D13-2514-4D09-8631-B0B9C0524CE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114" name="Rectangle 71">
              <a:extLst>
                <a:ext uri="{FF2B5EF4-FFF2-40B4-BE49-F238E27FC236}">
                  <a16:creationId xmlns:a16="http://schemas.microsoft.com/office/drawing/2014/main" id="{1047FCEA-B938-438E-A00D-C3CEA82F3F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72">
              <a:extLst>
                <a:ext uri="{FF2B5EF4-FFF2-40B4-BE49-F238E27FC236}">
                  <a16:creationId xmlns:a16="http://schemas.microsoft.com/office/drawing/2014/main" id="{3B85A550-65ED-42F4-842D-12F2732574F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73">
              <a:extLst>
                <a:ext uri="{FF2B5EF4-FFF2-40B4-BE49-F238E27FC236}">
                  <a16:creationId xmlns:a16="http://schemas.microsoft.com/office/drawing/2014/main" id="{DA776D80-F79C-48DF-A118-51EDAC2A68B4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117" name="Picture 74">
              <a:extLst>
                <a:ext uri="{FF2B5EF4-FFF2-40B4-BE49-F238E27FC236}">
                  <a16:creationId xmlns:a16="http://schemas.microsoft.com/office/drawing/2014/main" id="{01DD83CF-8D6E-45F0-84BC-669F277DA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2" name="Group 75">
            <a:extLst>
              <a:ext uri="{FF2B5EF4-FFF2-40B4-BE49-F238E27FC236}">
                <a16:creationId xmlns:a16="http://schemas.microsoft.com/office/drawing/2014/main" id="{D6729751-C237-49F6-8C44-CE97BFA117B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5326C691-C06C-4EC8-BAF9-EC6AA059E119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77">
              <a:extLst>
                <a:ext uri="{FF2B5EF4-FFF2-40B4-BE49-F238E27FC236}">
                  <a16:creationId xmlns:a16="http://schemas.microsoft.com/office/drawing/2014/main" id="{2F6CA9E8-B987-4CFE-A1EF-E902CFAE5F7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78">
              <a:extLst>
                <a:ext uri="{FF2B5EF4-FFF2-40B4-BE49-F238E27FC236}">
                  <a16:creationId xmlns:a16="http://schemas.microsoft.com/office/drawing/2014/main" id="{5829A6DB-658B-4729-9E07-D6A7523E7B7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6" name="Picture 79">
              <a:extLst>
                <a:ext uri="{FF2B5EF4-FFF2-40B4-BE49-F238E27FC236}">
                  <a16:creationId xmlns:a16="http://schemas.microsoft.com/office/drawing/2014/main" id="{1CD49D2B-EF2F-4248-8B4B-9F95035E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94" name="TextBox 82">
            <a:extLst>
              <a:ext uri="{FF2B5EF4-FFF2-40B4-BE49-F238E27FC236}">
                <a16:creationId xmlns:a16="http://schemas.microsoft.com/office/drawing/2014/main" id="{8809E839-0857-42EE-8A8D-2B11E7944F82}"/>
              </a:ext>
            </a:extLst>
          </p:cNvPr>
          <p:cNvSpPr txBox="1"/>
          <p:nvPr/>
        </p:nvSpPr>
        <p:spPr>
          <a:xfrm>
            <a:off x="1568844" y="190151"/>
            <a:ext cx="873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B85EC"/>
                </a:solidFill>
                <a:latin typeface="Tw Cen MT" panose="020B0602020104020603" pitchFamily="34" charset="0"/>
              </a:rPr>
              <a:t>ESTRATEGIAS Y PLANES DE LA EMPRESA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D55DEF-F0FB-455D-8414-C0B8E32EF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3"/>
          <a:stretch/>
        </p:blipFill>
        <p:spPr>
          <a:xfrm>
            <a:off x="2766439" y="1959717"/>
            <a:ext cx="6152680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50">
            <a:extLst>
              <a:ext uri="{FF2B5EF4-FFF2-40B4-BE49-F238E27FC236}">
                <a16:creationId xmlns:a16="http://schemas.microsoft.com/office/drawing/2014/main" id="{D437FA9E-91A4-4B3D-B84B-FFB37A4C1865}"/>
              </a:ext>
            </a:extLst>
          </p:cNvPr>
          <p:cNvGrpSpPr/>
          <p:nvPr/>
        </p:nvGrpSpPr>
        <p:grpSpPr>
          <a:xfrm>
            <a:off x="2801682" y="-891099"/>
            <a:ext cx="4140553" cy="451824"/>
            <a:chOff x="4679586" y="878988"/>
            <a:chExt cx="1745757" cy="190500"/>
          </a:xfrm>
        </p:grpSpPr>
        <p:sp>
          <p:nvSpPr>
            <p:cNvPr id="89" name="Oval 51">
              <a:extLst>
                <a:ext uri="{FF2B5EF4-FFF2-40B4-BE49-F238E27FC236}">
                  <a16:creationId xmlns:a16="http://schemas.microsoft.com/office/drawing/2014/main" id="{DC3953D0-D08D-4408-A912-D1AE1DE8B7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2">
              <a:extLst>
                <a:ext uri="{FF2B5EF4-FFF2-40B4-BE49-F238E27FC236}">
                  <a16:creationId xmlns:a16="http://schemas.microsoft.com/office/drawing/2014/main" id="{23069DDE-08B7-4EED-9093-9AA26423356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53">
              <a:extLst>
                <a:ext uri="{FF2B5EF4-FFF2-40B4-BE49-F238E27FC236}">
                  <a16:creationId xmlns:a16="http://schemas.microsoft.com/office/drawing/2014/main" id="{D9DC52BE-E42D-4D6C-B673-869D59132BE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54">
              <a:extLst>
                <a:ext uri="{FF2B5EF4-FFF2-40B4-BE49-F238E27FC236}">
                  <a16:creationId xmlns:a16="http://schemas.microsoft.com/office/drawing/2014/main" id="{958F6DFC-55E6-4FFA-B861-53192E5F54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5">
              <a:extLst>
                <a:ext uri="{FF2B5EF4-FFF2-40B4-BE49-F238E27FC236}">
                  <a16:creationId xmlns:a16="http://schemas.microsoft.com/office/drawing/2014/main" id="{CADA7E4B-2BB9-4198-9679-E39E512AEDB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8">
              <a:extLst>
                <a:ext uri="{FF2B5EF4-FFF2-40B4-BE49-F238E27FC236}">
                  <a16:creationId xmlns:a16="http://schemas.microsoft.com/office/drawing/2014/main" id="{B315EE76-9CF8-4A8F-A691-04621014BDA4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9">
            <a:extLst>
              <a:ext uri="{FF2B5EF4-FFF2-40B4-BE49-F238E27FC236}">
                <a16:creationId xmlns:a16="http://schemas.microsoft.com/office/drawing/2014/main" id="{7BEB4931-F345-4CB6-8E22-A3A11F4AC491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03694403-4B7F-4919-B6BF-C284B56C622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A6124C3C-6B20-401E-9C01-36D3D8761EBD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29987035-BC97-4CCB-9B2E-09560FEB626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6" name="Picture 53">
              <a:extLst>
                <a:ext uri="{FF2B5EF4-FFF2-40B4-BE49-F238E27FC236}">
                  <a16:creationId xmlns:a16="http://schemas.microsoft.com/office/drawing/2014/main" id="{270DF570-EE00-423F-8EB6-59D395BA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7" name="Group 54">
            <a:extLst>
              <a:ext uri="{FF2B5EF4-FFF2-40B4-BE49-F238E27FC236}">
                <a16:creationId xmlns:a16="http://schemas.microsoft.com/office/drawing/2014/main" id="{47591634-9F32-40F5-BA97-51A02BCAC08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C7274F8C-C030-4522-BEDD-95F2F1EA20F8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43F539C0-EB7A-4FF0-BDCD-989A2686A0F1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57">
              <a:extLst>
                <a:ext uri="{FF2B5EF4-FFF2-40B4-BE49-F238E27FC236}">
                  <a16:creationId xmlns:a16="http://schemas.microsoft.com/office/drawing/2014/main" id="{4EB7D5A7-FAD2-4C0F-BD1E-35C80A43BEDF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1" name="Picture 58">
              <a:extLst>
                <a:ext uri="{FF2B5EF4-FFF2-40B4-BE49-F238E27FC236}">
                  <a16:creationId xmlns:a16="http://schemas.microsoft.com/office/drawing/2014/main" id="{B6E07DDB-0A73-43B9-ADE5-AE2A00DD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2" name="Group 59">
            <a:extLst>
              <a:ext uri="{FF2B5EF4-FFF2-40B4-BE49-F238E27FC236}">
                <a16:creationId xmlns:a16="http://schemas.microsoft.com/office/drawing/2014/main" id="{552F8C44-4CBD-4A45-BD31-40BE0C7182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4DE8B412-6D30-41A6-9707-8BDF77C69305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BC36BA69-47F0-413D-A20C-CFBC361C5323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62">
              <a:extLst>
                <a:ext uri="{FF2B5EF4-FFF2-40B4-BE49-F238E27FC236}">
                  <a16:creationId xmlns:a16="http://schemas.microsoft.com/office/drawing/2014/main" id="{F59366AE-683E-4EF1-9EED-88DCED791A0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6" name="Picture 63">
              <a:extLst>
                <a:ext uri="{FF2B5EF4-FFF2-40B4-BE49-F238E27FC236}">
                  <a16:creationId xmlns:a16="http://schemas.microsoft.com/office/drawing/2014/main" id="{F0C62ED3-AC5D-4E85-9996-14A1D7220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7" name="Rectangle 69">
            <a:extLst>
              <a:ext uri="{FF2B5EF4-FFF2-40B4-BE49-F238E27FC236}">
                <a16:creationId xmlns:a16="http://schemas.microsoft.com/office/drawing/2014/main" id="{297F8F59-0533-4DE3-8E3A-F11FF2388BD8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94">
            <a:extLst>
              <a:ext uri="{FF2B5EF4-FFF2-40B4-BE49-F238E27FC236}">
                <a16:creationId xmlns:a16="http://schemas.microsoft.com/office/drawing/2014/main" id="{69405686-322F-4311-ACF5-2ADD911B6EA0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59" name="Rectangle 95">
              <a:extLst>
                <a:ext uri="{FF2B5EF4-FFF2-40B4-BE49-F238E27FC236}">
                  <a16:creationId xmlns:a16="http://schemas.microsoft.com/office/drawing/2014/main" id="{E46DA5E0-99CC-4984-A5BE-FB9233D2A52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96">
              <a:extLst>
                <a:ext uri="{FF2B5EF4-FFF2-40B4-BE49-F238E27FC236}">
                  <a16:creationId xmlns:a16="http://schemas.microsoft.com/office/drawing/2014/main" id="{D86E6802-6D93-49CB-B6DE-CA778875BA25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97">
              <a:extLst>
                <a:ext uri="{FF2B5EF4-FFF2-40B4-BE49-F238E27FC236}">
                  <a16:creationId xmlns:a16="http://schemas.microsoft.com/office/drawing/2014/main" id="{C1260DD8-C004-498E-8E7E-51026050D712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2" name="Picture 98">
              <a:extLst>
                <a:ext uri="{FF2B5EF4-FFF2-40B4-BE49-F238E27FC236}">
                  <a16:creationId xmlns:a16="http://schemas.microsoft.com/office/drawing/2014/main" id="{ABD7CA02-8922-4686-8A00-4E054FB26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3" name="Group 70">
            <a:extLst>
              <a:ext uri="{FF2B5EF4-FFF2-40B4-BE49-F238E27FC236}">
                <a16:creationId xmlns:a16="http://schemas.microsoft.com/office/drawing/2014/main" id="{8CDA8B49-D393-4077-9562-7C0278DFF171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F5208025-3C87-46AA-AA49-22AEA05D8DFF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0017DF65-8D51-444B-83B8-6FDD6B7DD5A7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73">
              <a:extLst>
                <a:ext uri="{FF2B5EF4-FFF2-40B4-BE49-F238E27FC236}">
                  <a16:creationId xmlns:a16="http://schemas.microsoft.com/office/drawing/2014/main" id="{EF80A197-1B20-4D54-9377-36E98AD42166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11D7C852-05E6-4A59-AFCE-B5C28069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75">
            <a:extLst>
              <a:ext uri="{FF2B5EF4-FFF2-40B4-BE49-F238E27FC236}">
                <a16:creationId xmlns:a16="http://schemas.microsoft.com/office/drawing/2014/main" id="{C2CF585B-318A-4057-8624-DFBC3A6CD526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69" name="Rectangle 76">
              <a:extLst>
                <a:ext uri="{FF2B5EF4-FFF2-40B4-BE49-F238E27FC236}">
                  <a16:creationId xmlns:a16="http://schemas.microsoft.com/office/drawing/2014/main" id="{FF60E077-2EEE-4D07-8B85-5736A696ABA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42B14463-B350-4A23-B24C-583CD4607C52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8">
              <a:extLst>
                <a:ext uri="{FF2B5EF4-FFF2-40B4-BE49-F238E27FC236}">
                  <a16:creationId xmlns:a16="http://schemas.microsoft.com/office/drawing/2014/main" id="{AF3FA2FA-3572-49E3-BEF3-559751AE41D2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72" name="Picture 79">
              <a:extLst>
                <a:ext uri="{FF2B5EF4-FFF2-40B4-BE49-F238E27FC236}">
                  <a16:creationId xmlns:a16="http://schemas.microsoft.com/office/drawing/2014/main" id="{15CADB50-5ED8-4F30-BE8B-0160BC6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41" name="TextBox 82">
            <a:extLst>
              <a:ext uri="{FF2B5EF4-FFF2-40B4-BE49-F238E27FC236}">
                <a16:creationId xmlns:a16="http://schemas.microsoft.com/office/drawing/2014/main" id="{A6746038-78A2-4FD0-AD93-0360370B2DE7}"/>
              </a:ext>
            </a:extLst>
          </p:cNvPr>
          <p:cNvSpPr txBox="1"/>
          <p:nvPr/>
        </p:nvSpPr>
        <p:spPr>
          <a:xfrm>
            <a:off x="1045062" y="415032"/>
            <a:ext cx="7964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rgbClr val="957CF0"/>
                </a:solidFill>
                <a:latin typeface="Tw Cen MT" panose="020B0602020104020603" pitchFamily="34" charset="0"/>
              </a:rPr>
              <a:t>IDENTIFICACIÓN Y DESCRIPCIÓN DEL PROBLEMA</a:t>
            </a:r>
            <a:endParaRPr lang="en-US" sz="4800" b="1" dirty="0">
              <a:solidFill>
                <a:srgbClr val="957CF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42" name="Group 112">
            <a:extLst>
              <a:ext uri="{FF2B5EF4-FFF2-40B4-BE49-F238E27FC236}">
                <a16:creationId xmlns:a16="http://schemas.microsoft.com/office/drawing/2014/main" id="{F6C6188D-E2D8-465D-84BA-CB56364B6309}"/>
              </a:ext>
            </a:extLst>
          </p:cNvPr>
          <p:cNvGrpSpPr/>
          <p:nvPr/>
        </p:nvGrpSpPr>
        <p:grpSpPr>
          <a:xfrm>
            <a:off x="1110027" y="2295346"/>
            <a:ext cx="3246103" cy="1527017"/>
            <a:chOff x="764723" y="1822354"/>
            <a:chExt cx="3246103" cy="1527017"/>
          </a:xfrm>
        </p:grpSpPr>
        <p:sp>
          <p:nvSpPr>
            <p:cNvPr id="143" name="Oval 113">
              <a:extLst>
                <a:ext uri="{FF2B5EF4-FFF2-40B4-BE49-F238E27FC236}">
                  <a16:creationId xmlns:a16="http://schemas.microsoft.com/office/drawing/2014/main" id="{34B230A3-C19B-4490-8A85-0CCAFD74C1D2}"/>
                </a:ext>
              </a:extLst>
            </p:cNvPr>
            <p:cNvSpPr/>
            <p:nvPr/>
          </p:nvSpPr>
          <p:spPr>
            <a:xfrm>
              <a:off x="764723" y="1864446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4" name="Picture 114">
              <a:extLst>
                <a:ext uri="{FF2B5EF4-FFF2-40B4-BE49-F238E27FC236}">
                  <a16:creationId xmlns:a16="http://schemas.microsoft.com/office/drawing/2014/main" id="{B04E97F3-960C-4C9C-A715-3E5CAF9B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1996277"/>
              <a:ext cx="398394" cy="398394"/>
            </a:xfrm>
            <a:prstGeom prst="rect">
              <a:avLst/>
            </a:prstGeom>
          </p:spPr>
        </p:pic>
        <p:sp>
          <p:nvSpPr>
            <p:cNvPr id="145" name="TextBox 115">
              <a:extLst>
                <a:ext uri="{FF2B5EF4-FFF2-40B4-BE49-F238E27FC236}">
                  <a16:creationId xmlns:a16="http://schemas.microsoft.com/office/drawing/2014/main" id="{3CE896C9-83E4-4909-8EFA-3A832468B520}"/>
                </a:ext>
              </a:extLst>
            </p:cNvPr>
            <p:cNvSpPr txBox="1"/>
            <p:nvPr/>
          </p:nvSpPr>
          <p:spPr>
            <a:xfrm>
              <a:off x="1435200" y="1822354"/>
              <a:ext cx="2399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Problemática</a:t>
              </a: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1</a:t>
              </a:r>
            </a:p>
          </p:txBody>
        </p:sp>
        <p:sp>
          <p:nvSpPr>
            <p:cNvPr id="146" name="TextBox 116">
              <a:extLst>
                <a:ext uri="{FF2B5EF4-FFF2-40B4-BE49-F238E27FC236}">
                  <a16:creationId xmlns:a16="http://schemas.microsoft.com/office/drawing/2014/main" id="{378C2C9D-F1A4-41FE-8144-F2A4E6775746}"/>
                </a:ext>
              </a:extLst>
            </p:cNvPr>
            <p:cNvSpPr txBox="1"/>
            <p:nvPr/>
          </p:nvSpPr>
          <p:spPr>
            <a:xfrm>
              <a:off x="1435200" y="2333708"/>
              <a:ext cx="25756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Pérdida de potenciales clientes que prefieren comprar en línea.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47" name="Group 117">
            <a:extLst>
              <a:ext uri="{FF2B5EF4-FFF2-40B4-BE49-F238E27FC236}">
                <a16:creationId xmlns:a16="http://schemas.microsoft.com/office/drawing/2014/main" id="{7D13BB7D-9BFD-4ED6-B75D-28AD27B476F8}"/>
              </a:ext>
            </a:extLst>
          </p:cNvPr>
          <p:cNvGrpSpPr/>
          <p:nvPr/>
        </p:nvGrpSpPr>
        <p:grpSpPr>
          <a:xfrm>
            <a:off x="1114107" y="4243252"/>
            <a:ext cx="3715917" cy="1504601"/>
            <a:chOff x="721797" y="3214231"/>
            <a:chExt cx="3715917" cy="1504601"/>
          </a:xfrm>
        </p:grpSpPr>
        <p:sp>
          <p:nvSpPr>
            <p:cNvPr id="148" name="Oval 118">
              <a:extLst>
                <a:ext uri="{FF2B5EF4-FFF2-40B4-BE49-F238E27FC236}">
                  <a16:creationId xmlns:a16="http://schemas.microsoft.com/office/drawing/2014/main" id="{29F73A7B-17B2-4865-822F-CD37E1AB373D}"/>
                </a:ext>
              </a:extLst>
            </p:cNvPr>
            <p:cNvSpPr/>
            <p:nvPr/>
          </p:nvSpPr>
          <p:spPr>
            <a:xfrm>
              <a:off x="721797" y="321423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19">
              <a:extLst>
                <a:ext uri="{FF2B5EF4-FFF2-40B4-BE49-F238E27FC236}">
                  <a16:creationId xmlns:a16="http://schemas.microsoft.com/office/drawing/2014/main" id="{D1164347-7E2D-4835-B1CA-9F64D85E6A92}"/>
                </a:ext>
              </a:extLst>
            </p:cNvPr>
            <p:cNvSpPr txBox="1"/>
            <p:nvPr/>
          </p:nvSpPr>
          <p:spPr>
            <a:xfrm>
              <a:off x="1435199" y="3298495"/>
              <a:ext cx="2447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Problemática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</a:t>
              </a:r>
            </a:p>
          </p:txBody>
        </p:sp>
        <p:sp>
          <p:nvSpPr>
            <p:cNvPr id="150" name="TextBox 120">
              <a:extLst>
                <a:ext uri="{FF2B5EF4-FFF2-40B4-BE49-F238E27FC236}">
                  <a16:creationId xmlns:a16="http://schemas.microsoft.com/office/drawing/2014/main" id="{10B2F2C3-1B25-4860-9B06-952F40F32FDC}"/>
                </a:ext>
              </a:extLst>
            </p:cNvPr>
            <p:cNvSpPr txBox="1"/>
            <p:nvPr/>
          </p:nvSpPr>
          <p:spPr>
            <a:xfrm>
              <a:off x="1435199" y="3703169"/>
              <a:ext cx="3002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Dificultades para gestionar el inventario y los pedidos de manera eficiente.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51" name="Picture 121">
              <a:extLst>
                <a:ext uri="{FF2B5EF4-FFF2-40B4-BE49-F238E27FC236}">
                  <a16:creationId xmlns:a16="http://schemas.microsoft.com/office/drawing/2014/main" id="{B57AE212-6627-49CE-ADC4-C7BA78036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822" y="3372256"/>
              <a:ext cx="346006" cy="346006"/>
            </a:xfrm>
            <a:prstGeom prst="rect">
              <a:avLst/>
            </a:prstGeom>
          </p:spPr>
        </p:pic>
      </p:grpSp>
      <p:grpSp>
        <p:nvGrpSpPr>
          <p:cNvPr id="157" name="Group 127">
            <a:extLst>
              <a:ext uri="{FF2B5EF4-FFF2-40B4-BE49-F238E27FC236}">
                <a16:creationId xmlns:a16="http://schemas.microsoft.com/office/drawing/2014/main" id="{C804FE7E-B8C1-4523-A0CD-2B2038330460}"/>
              </a:ext>
            </a:extLst>
          </p:cNvPr>
          <p:cNvGrpSpPr/>
          <p:nvPr/>
        </p:nvGrpSpPr>
        <p:grpSpPr>
          <a:xfrm>
            <a:off x="4733398" y="4151164"/>
            <a:ext cx="4173089" cy="1551404"/>
            <a:chOff x="4475994" y="3380812"/>
            <a:chExt cx="4173089" cy="1551404"/>
          </a:xfrm>
        </p:grpSpPr>
        <p:sp>
          <p:nvSpPr>
            <p:cNvPr id="158" name="Oval 128">
              <a:extLst>
                <a:ext uri="{FF2B5EF4-FFF2-40B4-BE49-F238E27FC236}">
                  <a16:creationId xmlns:a16="http://schemas.microsoft.com/office/drawing/2014/main" id="{16F4610A-1BC4-4796-AF59-F017C132B712}"/>
                </a:ext>
              </a:extLst>
            </p:cNvPr>
            <p:cNvSpPr/>
            <p:nvPr/>
          </p:nvSpPr>
          <p:spPr>
            <a:xfrm>
              <a:off x="4475994" y="3380812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29">
              <a:extLst>
                <a:ext uri="{FF2B5EF4-FFF2-40B4-BE49-F238E27FC236}">
                  <a16:creationId xmlns:a16="http://schemas.microsoft.com/office/drawing/2014/main" id="{E1B0E049-1521-4F7F-9965-8F525CF0BC1E}"/>
                </a:ext>
              </a:extLst>
            </p:cNvPr>
            <p:cNvSpPr txBox="1"/>
            <p:nvPr/>
          </p:nvSpPr>
          <p:spPr>
            <a:xfrm>
              <a:off x="5175103" y="3420415"/>
              <a:ext cx="2576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Problemática</a:t>
              </a: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4</a:t>
              </a:r>
            </a:p>
          </p:txBody>
        </p:sp>
        <p:sp>
          <p:nvSpPr>
            <p:cNvPr id="160" name="TextBox 130">
              <a:extLst>
                <a:ext uri="{FF2B5EF4-FFF2-40B4-BE49-F238E27FC236}">
                  <a16:creationId xmlns:a16="http://schemas.microsoft.com/office/drawing/2014/main" id="{FEFF0756-89C0-4CC6-A59B-639C217C644A}"/>
                </a:ext>
              </a:extLst>
            </p:cNvPr>
            <p:cNvSpPr txBox="1"/>
            <p:nvPr/>
          </p:nvSpPr>
          <p:spPr>
            <a:xfrm>
              <a:off x="5159974" y="3916553"/>
              <a:ext cx="3489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Procesos de venta y entrega menos eficientes en comparación con competidores digitalizados.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1" name="Picture 131">
              <a:extLst>
                <a:ext uri="{FF2B5EF4-FFF2-40B4-BE49-F238E27FC236}">
                  <a16:creationId xmlns:a16="http://schemas.microsoft.com/office/drawing/2014/main" id="{9E3A5EC4-A02A-4D83-A5A4-AC45F0F39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404" y="3504222"/>
              <a:ext cx="415236" cy="415236"/>
            </a:xfrm>
            <a:prstGeom prst="rect">
              <a:avLst/>
            </a:prstGeom>
          </p:spPr>
        </p:pic>
      </p:grpSp>
      <p:grpSp>
        <p:nvGrpSpPr>
          <p:cNvPr id="167" name="Group 137">
            <a:extLst>
              <a:ext uri="{FF2B5EF4-FFF2-40B4-BE49-F238E27FC236}">
                <a16:creationId xmlns:a16="http://schemas.microsoft.com/office/drawing/2014/main" id="{32EAEAF7-B4AD-4673-A141-84FAFF47C627}"/>
              </a:ext>
            </a:extLst>
          </p:cNvPr>
          <p:cNvGrpSpPr/>
          <p:nvPr/>
        </p:nvGrpSpPr>
        <p:grpSpPr>
          <a:xfrm>
            <a:off x="4733398" y="2299032"/>
            <a:ext cx="4144267" cy="1277732"/>
            <a:chOff x="4504933" y="1672653"/>
            <a:chExt cx="4144267" cy="1277732"/>
          </a:xfrm>
        </p:grpSpPr>
        <p:sp>
          <p:nvSpPr>
            <p:cNvPr id="168" name="Oval 138">
              <a:extLst>
                <a:ext uri="{FF2B5EF4-FFF2-40B4-BE49-F238E27FC236}">
                  <a16:creationId xmlns:a16="http://schemas.microsoft.com/office/drawing/2014/main" id="{6AEF1F8E-C99D-4F63-A6EB-EDB0BFD4BEF7}"/>
                </a:ext>
              </a:extLst>
            </p:cNvPr>
            <p:cNvSpPr/>
            <p:nvPr/>
          </p:nvSpPr>
          <p:spPr>
            <a:xfrm>
              <a:off x="4504933" y="167265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TextBox 139">
              <a:extLst>
                <a:ext uri="{FF2B5EF4-FFF2-40B4-BE49-F238E27FC236}">
                  <a16:creationId xmlns:a16="http://schemas.microsoft.com/office/drawing/2014/main" id="{6489BD5B-B8AF-48F6-892C-0FAB2AD62ED7}"/>
                </a:ext>
              </a:extLst>
            </p:cNvPr>
            <p:cNvSpPr txBox="1"/>
            <p:nvPr/>
          </p:nvSpPr>
          <p:spPr>
            <a:xfrm>
              <a:off x="5175103" y="1730761"/>
              <a:ext cx="2576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Problemática</a:t>
              </a: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3</a:t>
              </a:r>
            </a:p>
          </p:txBody>
        </p:sp>
        <p:sp>
          <p:nvSpPr>
            <p:cNvPr id="170" name="TextBox 140">
              <a:extLst>
                <a:ext uri="{FF2B5EF4-FFF2-40B4-BE49-F238E27FC236}">
                  <a16:creationId xmlns:a16="http://schemas.microsoft.com/office/drawing/2014/main" id="{14C63A71-64C0-46CA-A1C8-91E6268A6D02}"/>
                </a:ext>
              </a:extLst>
            </p:cNvPr>
            <p:cNvSpPr txBox="1"/>
            <p:nvPr/>
          </p:nvSpPr>
          <p:spPr>
            <a:xfrm>
              <a:off x="5160091" y="2242499"/>
              <a:ext cx="3489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Limitaciones en la capacidad de personalización de productos.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71" name="Picture 141">
              <a:extLst>
                <a:ext uri="{FF2B5EF4-FFF2-40B4-BE49-F238E27FC236}">
                  <a16:creationId xmlns:a16="http://schemas.microsoft.com/office/drawing/2014/main" id="{431B3016-A443-4727-8F77-BC1FB1D4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8" y="1843434"/>
              <a:ext cx="320494" cy="320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236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0">
            <a:extLst>
              <a:ext uri="{FF2B5EF4-FFF2-40B4-BE49-F238E27FC236}">
                <a16:creationId xmlns:a16="http://schemas.microsoft.com/office/drawing/2014/main" id="{A3AD28EC-1272-4B21-A974-01FE7D4BB4CF}"/>
              </a:ext>
            </a:extLst>
          </p:cNvPr>
          <p:cNvGrpSpPr/>
          <p:nvPr/>
        </p:nvGrpSpPr>
        <p:grpSpPr>
          <a:xfrm>
            <a:off x="2801682" y="-891099"/>
            <a:ext cx="4140553" cy="451824"/>
            <a:chOff x="4679586" y="878988"/>
            <a:chExt cx="1745757" cy="190500"/>
          </a:xfrm>
        </p:grpSpPr>
        <p:sp>
          <p:nvSpPr>
            <p:cNvPr id="74" name="Oval 51">
              <a:extLst>
                <a:ext uri="{FF2B5EF4-FFF2-40B4-BE49-F238E27FC236}">
                  <a16:creationId xmlns:a16="http://schemas.microsoft.com/office/drawing/2014/main" id="{A540CE6C-7392-485F-A580-0CA2F9199F7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2">
              <a:extLst>
                <a:ext uri="{FF2B5EF4-FFF2-40B4-BE49-F238E27FC236}">
                  <a16:creationId xmlns:a16="http://schemas.microsoft.com/office/drawing/2014/main" id="{0E0AB8C6-2205-4A56-AB77-03AACD8BEF53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53">
              <a:extLst>
                <a:ext uri="{FF2B5EF4-FFF2-40B4-BE49-F238E27FC236}">
                  <a16:creationId xmlns:a16="http://schemas.microsoft.com/office/drawing/2014/main" id="{B36D3986-E065-4139-A34A-FB481361FE8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54">
              <a:extLst>
                <a:ext uri="{FF2B5EF4-FFF2-40B4-BE49-F238E27FC236}">
                  <a16:creationId xmlns:a16="http://schemas.microsoft.com/office/drawing/2014/main" id="{24505E72-AC38-4C08-836D-96D13168E7C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55">
              <a:extLst>
                <a:ext uri="{FF2B5EF4-FFF2-40B4-BE49-F238E27FC236}">
                  <a16:creationId xmlns:a16="http://schemas.microsoft.com/office/drawing/2014/main" id="{5D8F498F-DF26-443A-85B0-3704ABB3961C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58">
              <a:extLst>
                <a:ext uri="{FF2B5EF4-FFF2-40B4-BE49-F238E27FC236}">
                  <a16:creationId xmlns:a16="http://schemas.microsoft.com/office/drawing/2014/main" id="{70C9F7BD-03C8-4EC6-AEDA-2D4B12B7DC9C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49">
            <a:extLst>
              <a:ext uri="{FF2B5EF4-FFF2-40B4-BE49-F238E27FC236}">
                <a16:creationId xmlns:a16="http://schemas.microsoft.com/office/drawing/2014/main" id="{4C055306-97B2-4F4E-B7B7-9814992FAE50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81" name="Rectangle 50">
              <a:extLst>
                <a:ext uri="{FF2B5EF4-FFF2-40B4-BE49-F238E27FC236}">
                  <a16:creationId xmlns:a16="http://schemas.microsoft.com/office/drawing/2014/main" id="{DD1F9F8A-8D87-47E9-A849-C7ED383C12C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51">
              <a:extLst>
                <a:ext uri="{FF2B5EF4-FFF2-40B4-BE49-F238E27FC236}">
                  <a16:creationId xmlns:a16="http://schemas.microsoft.com/office/drawing/2014/main" id="{76BC8440-B378-444A-B5FA-08765838924D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52">
              <a:extLst>
                <a:ext uri="{FF2B5EF4-FFF2-40B4-BE49-F238E27FC236}">
                  <a16:creationId xmlns:a16="http://schemas.microsoft.com/office/drawing/2014/main" id="{4B787FE9-B27F-4003-B1C9-0B4D5313CA0D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53">
              <a:extLst>
                <a:ext uri="{FF2B5EF4-FFF2-40B4-BE49-F238E27FC236}">
                  <a16:creationId xmlns:a16="http://schemas.microsoft.com/office/drawing/2014/main" id="{40577A6F-4F87-40FD-A415-55F53A807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5" name="Group 54">
            <a:extLst>
              <a:ext uri="{FF2B5EF4-FFF2-40B4-BE49-F238E27FC236}">
                <a16:creationId xmlns:a16="http://schemas.microsoft.com/office/drawing/2014/main" id="{CB0EC9A5-1EE2-4CEF-A9B7-9F68BA194D7C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86" name="Rectangle 55">
              <a:extLst>
                <a:ext uri="{FF2B5EF4-FFF2-40B4-BE49-F238E27FC236}">
                  <a16:creationId xmlns:a16="http://schemas.microsoft.com/office/drawing/2014/main" id="{364080C5-6FAB-4F4B-B68D-93C1DCFCB70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56">
              <a:extLst>
                <a:ext uri="{FF2B5EF4-FFF2-40B4-BE49-F238E27FC236}">
                  <a16:creationId xmlns:a16="http://schemas.microsoft.com/office/drawing/2014/main" id="{2D888105-E71B-4874-9FFD-BE10BB06925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57">
              <a:extLst>
                <a:ext uri="{FF2B5EF4-FFF2-40B4-BE49-F238E27FC236}">
                  <a16:creationId xmlns:a16="http://schemas.microsoft.com/office/drawing/2014/main" id="{02574CF8-E881-45A6-A1A1-AED726F1385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6" name="Picture 58">
              <a:extLst>
                <a:ext uri="{FF2B5EF4-FFF2-40B4-BE49-F238E27FC236}">
                  <a16:creationId xmlns:a16="http://schemas.microsoft.com/office/drawing/2014/main" id="{6951ED69-918C-49B7-9D77-A9398B90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7" name="Group 59">
            <a:extLst>
              <a:ext uri="{FF2B5EF4-FFF2-40B4-BE49-F238E27FC236}">
                <a16:creationId xmlns:a16="http://schemas.microsoft.com/office/drawing/2014/main" id="{057E590D-C4CD-47EE-B7A7-16B0F0EBA72E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265F55FA-95FB-4C52-935E-009D61F8891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61">
              <a:extLst>
                <a:ext uri="{FF2B5EF4-FFF2-40B4-BE49-F238E27FC236}">
                  <a16:creationId xmlns:a16="http://schemas.microsoft.com/office/drawing/2014/main" id="{29BAC74F-8740-4923-B832-0C547E3F0AF9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62">
              <a:extLst>
                <a:ext uri="{FF2B5EF4-FFF2-40B4-BE49-F238E27FC236}">
                  <a16:creationId xmlns:a16="http://schemas.microsoft.com/office/drawing/2014/main" id="{D3C2EA38-5227-4428-BD0D-C154A8B65BDF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1" name="Picture 63">
              <a:extLst>
                <a:ext uri="{FF2B5EF4-FFF2-40B4-BE49-F238E27FC236}">
                  <a16:creationId xmlns:a16="http://schemas.microsoft.com/office/drawing/2014/main" id="{B5A6D752-CFE2-4938-94B9-48E45987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2" name="Group 94">
            <a:extLst>
              <a:ext uri="{FF2B5EF4-FFF2-40B4-BE49-F238E27FC236}">
                <a16:creationId xmlns:a16="http://schemas.microsoft.com/office/drawing/2014/main" id="{8DC37A3E-D91E-44B9-953E-AAA7D9C9C28B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103" name="Rectangle 95">
              <a:extLst>
                <a:ext uri="{FF2B5EF4-FFF2-40B4-BE49-F238E27FC236}">
                  <a16:creationId xmlns:a16="http://schemas.microsoft.com/office/drawing/2014/main" id="{66F89290-557D-4B6F-9298-3CBE86DFAFE8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96">
              <a:extLst>
                <a:ext uri="{FF2B5EF4-FFF2-40B4-BE49-F238E27FC236}">
                  <a16:creationId xmlns:a16="http://schemas.microsoft.com/office/drawing/2014/main" id="{3415C461-D498-47E9-881D-A9CE5C6502D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97">
              <a:extLst>
                <a:ext uri="{FF2B5EF4-FFF2-40B4-BE49-F238E27FC236}">
                  <a16:creationId xmlns:a16="http://schemas.microsoft.com/office/drawing/2014/main" id="{59C77CD7-7488-4450-8504-D71EBB80C6D0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6" name="Picture 98">
              <a:extLst>
                <a:ext uri="{FF2B5EF4-FFF2-40B4-BE49-F238E27FC236}">
                  <a16:creationId xmlns:a16="http://schemas.microsoft.com/office/drawing/2014/main" id="{FE1DDEDF-CA9F-4BD7-8403-6AB6E9A69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7" name="Group 70">
            <a:extLst>
              <a:ext uri="{FF2B5EF4-FFF2-40B4-BE49-F238E27FC236}">
                <a16:creationId xmlns:a16="http://schemas.microsoft.com/office/drawing/2014/main" id="{B42577BF-794C-407B-B9C3-DF0A7605116C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108" name="Rectangle 71">
              <a:extLst>
                <a:ext uri="{FF2B5EF4-FFF2-40B4-BE49-F238E27FC236}">
                  <a16:creationId xmlns:a16="http://schemas.microsoft.com/office/drawing/2014/main" id="{FF0E6805-7080-4DCD-9DAA-A29A916F304E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72">
              <a:extLst>
                <a:ext uri="{FF2B5EF4-FFF2-40B4-BE49-F238E27FC236}">
                  <a16:creationId xmlns:a16="http://schemas.microsoft.com/office/drawing/2014/main" id="{2B5E6600-447B-4665-AAD0-C7074ED9C3FC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73">
              <a:extLst>
                <a:ext uri="{FF2B5EF4-FFF2-40B4-BE49-F238E27FC236}">
                  <a16:creationId xmlns:a16="http://schemas.microsoft.com/office/drawing/2014/main" id="{5B289FB6-FFCB-4803-A6E8-295763985F3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1" name="Picture 74">
              <a:extLst>
                <a:ext uri="{FF2B5EF4-FFF2-40B4-BE49-F238E27FC236}">
                  <a16:creationId xmlns:a16="http://schemas.microsoft.com/office/drawing/2014/main" id="{4A02D6C0-289E-4D47-8ACB-E7839E2E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2" name="Group 75">
            <a:extLst>
              <a:ext uri="{FF2B5EF4-FFF2-40B4-BE49-F238E27FC236}">
                <a16:creationId xmlns:a16="http://schemas.microsoft.com/office/drawing/2014/main" id="{0DDB300A-63C0-47C1-98D1-B67A6542FC41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113" name="Rectangle 76">
              <a:extLst>
                <a:ext uri="{FF2B5EF4-FFF2-40B4-BE49-F238E27FC236}">
                  <a16:creationId xmlns:a16="http://schemas.microsoft.com/office/drawing/2014/main" id="{AA231204-47FF-4112-99D1-3DAD5E1EF631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Freeform: Shape 77">
              <a:extLst>
                <a:ext uri="{FF2B5EF4-FFF2-40B4-BE49-F238E27FC236}">
                  <a16:creationId xmlns:a16="http://schemas.microsoft.com/office/drawing/2014/main" id="{B18B549E-DA0D-4D14-B606-49A5FDD75CDA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78">
              <a:extLst>
                <a:ext uri="{FF2B5EF4-FFF2-40B4-BE49-F238E27FC236}">
                  <a16:creationId xmlns:a16="http://schemas.microsoft.com/office/drawing/2014/main" id="{DB89BF7F-4C39-4E3C-98D3-F91D4BDBE50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Open</a:t>
              </a:r>
            </a:p>
          </p:txBody>
        </p:sp>
        <p:pic>
          <p:nvPicPr>
            <p:cNvPr id="116" name="Picture 79">
              <a:hlinkClick r:id="rId3" action="ppaction://hlinksldjump"/>
              <a:extLst>
                <a:ext uri="{FF2B5EF4-FFF2-40B4-BE49-F238E27FC236}">
                  <a16:creationId xmlns:a16="http://schemas.microsoft.com/office/drawing/2014/main" id="{A963A0B1-2799-4840-A3AB-6CC90219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35" name="TextBox 82">
            <a:extLst>
              <a:ext uri="{FF2B5EF4-FFF2-40B4-BE49-F238E27FC236}">
                <a16:creationId xmlns:a16="http://schemas.microsoft.com/office/drawing/2014/main" id="{9A3E88B3-D0BB-46D2-AF07-BC71FC6A9436}"/>
              </a:ext>
            </a:extLst>
          </p:cNvPr>
          <p:cNvSpPr txBox="1"/>
          <p:nvPr/>
        </p:nvSpPr>
        <p:spPr>
          <a:xfrm>
            <a:off x="-505575" y="98365"/>
            <a:ext cx="10381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rgbClr val="00C6D0"/>
                </a:solidFill>
                <a:latin typeface="Tw Cen MT" panose="020B0602020104020603" pitchFamily="34" charset="0"/>
              </a:rPr>
              <a:t>IMPACTO EN LOS PROCESOS DE LA EMPRESA</a:t>
            </a:r>
            <a:endParaRPr lang="en-US" sz="4800" b="1" dirty="0">
              <a:solidFill>
                <a:srgbClr val="00C6D0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1CF2AB-BA8B-4492-9803-B3EF87F97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91" b="10819"/>
          <a:stretch/>
        </p:blipFill>
        <p:spPr>
          <a:xfrm>
            <a:off x="768929" y="1668025"/>
            <a:ext cx="7240346" cy="48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90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8166EE"/>
            </a:gs>
            <a:gs pos="28000">
              <a:srgbClr val="B33DF0"/>
            </a:gs>
            <a:gs pos="100000">
              <a:srgbClr val="4B92E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B4DDEA2-EEA7-4237-B817-A1F7B65EEA78}"/>
              </a:ext>
            </a:extLst>
          </p:cNvPr>
          <p:cNvSpPr txBox="1"/>
          <p:nvPr/>
        </p:nvSpPr>
        <p:spPr>
          <a:xfrm>
            <a:off x="-20320" y="118012"/>
            <a:ext cx="730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chemeClr val="bg1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SISTEMA DE COMERCIO DIGITAL PARA LA FLORISTERÍA “EL Y ELLA DETALLES” EN JAVA</a:t>
            </a:r>
            <a:endParaRPr lang="es-PE" sz="2400" dirty="0">
              <a:solidFill>
                <a:schemeClr val="bg1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7A4F29-4D02-4ABF-9A49-C3678A1DC02E}"/>
              </a:ext>
            </a:extLst>
          </p:cNvPr>
          <p:cNvSpPr txBox="1"/>
          <p:nvPr/>
        </p:nvSpPr>
        <p:spPr>
          <a:xfrm>
            <a:off x="10698028" y="169474"/>
            <a:ext cx="137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>
                <a:solidFill>
                  <a:schemeClr val="bg1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Versión 1.0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59CBF73-36CD-44C4-8DA8-4D1F729FC296}"/>
              </a:ext>
            </a:extLst>
          </p:cNvPr>
          <p:cNvSpPr/>
          <p:nvPr/>
        </p:nvSpPr>
        <p:spPr>
          <a:xfrm>
            <a:off x="9608747" y="517553"/>
            <a:ext cx="2366184" cy="338554"/>
          </a:xfrm>
          <a:prstGeom prst="roundRect">
            <a:avLst/>
          </a:prstGeom>
          <a:solidFill>
            <a:srgbClr val="F62EA3"/>
          </a:solidFill>
          <a:ln>
            <a:solidFill>
              <a:srgbClr val="F62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LEAN CANVAS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D104A14-6644-4F16-9835-2D8C2FACDD75}"/>
              </a:ext>
            </a:extLst>
          </p:cNvPr>
          <p:cNvSpPr/>
          <p:nvPr/>
        </p:nvSpPr>
        <p:spPr>
          <a:xfrm>
            <a:off x="171391" y="1114831"/>
            <a:ext cx="2327557" cy="3700215"/>
          </a:xfrm>
          <a:prstGeom prst="roundRect">
            <a:avLst/>
          </a:prstGeom>
          <a:solidFill>
            <a:srgbClr val="D6F6D4"/>
          </a:solidFill>
          <a:ln>
            <a:solidFill>
              <a:srgbClr val="D6F6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B7C51D-8035-446E-856D-A2D608A01F05}"/>
              </a:ext>
            </a:extLst>
          </p:cNvPr>
          <p:cNvSpPr txBox="1"/>
          <p:nvPr/>
        </p:nvSpPr>
        <p:spPr>
          <a:xfrm>
            <a:off x="254469" y="1604792"/>
            <a:ext cx="1027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PROBLEMA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AFF4A9-664A-4410-BF09-0D456F8F37FE}"/>
              </a:ext>
            </a:extLst>
          </p:cNvPr>
          <p:cNvSpPr txBox="1"/>
          <p:nvPr/>
        </p:nvSpPr>
        <p:spPr>
          <a:xfrm>
            <a:off x="253290" y="2932837"/>
            <a:ext cx="219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ALTERNATIVA EXISTENTE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880EFE0-92D1-447C-9680-F7058A1BD2EA}"/>
              </a:ext>
            </a:extLst>
          </p:cNvPr>
          <p:cNvSpPr/>
          <p:nvPr/>
        </p:nvSpPr>
        <p:spPr>
          <a:xfrm>
            <a:off x="2564013" y="1114833"/>
            <a:ext cx="2327557" cy="1800000"/>
          </a:xfrm>
          <a:prstGeom prst="roundRect">
            <a:avLst/>
          </a:prstGeom>
          <a:solidFill>
            <a:srgbClr val="C6CBFF"/>
          </a:solidFill>
          <a:ln>
            <a:solidFill>
              <a:srgbClr val="C6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7D5FEC4-D119-4B9E-BC0E-C5714F3E0F8E}"/>
              </a:ext>
            </a:extLst>
          </p:cNvPr>
          <p:cNvSpPr/>
          <p:nvPr/>
        </p:nvSpPr>
        <p:spPr>
          <a:xfrm>
            <a:off x="4956635" y="1114831"/>
            <a:ext cx="2327557" cy="3700215"/>
          </a:xfrm>
          <a:prstGeom prst="roundRect">
            <a:avLst/>
          </a:prstGeom>
          <a:solidFill>
            <a:srgbClr val="FDE441"/>
          </a:solidFill>
          <a:ln>
            <a:solidFill>
              <a:srgbClr val="FDE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BE911B7-C030-44D7-8ABB-DBCD9E1D7BCC}"/>
              </a:ext>
            </a:extLst>
          </p:cNvPr>
          <p:cNvSpPr/>
          <p:nvPr/>
        </p:nvSpPr>
        <p:spPr>
          <a:xfrm>
            <a:off x="9741878" y="1114831"/>
            <a:ext cx="2327557" cy="3700215"/>
          </a:xfrm>
          <a:prstGeom prst="roundRect">
            <a:avLst/>
          </a:prstGeom>
          <a:solidFill>
            <a:srgbClr val="FBF5D3"/>
          </a:solidFill>
          <a:ln>
            <a:solidFill>
              <a:srgbClr val="FBF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7794A61E-B448-4F52-8F64-05A8F09360C1}"/>
              </a:ext>
            </a:extLst>
          </p:cNvPr>
          <p:cNvSpPr/>
          <p:nvPr/>
        </p:nvSpPr>
        <p:spPr>
          <a:xfrm>
            <a:off x="2576980" y="3015046"/>
            <a:ext cx="2327557" cy="1800000"/>
          </a:xfrm>
          <a:prstGeom prst="roundRect">
            <a:avLst/>
          </a:prstGeom>
          <a:solidFill>
            <a:srgbClr val="B0F7F3"/>
          </a:solidFill>
          <a:ln>
            <a:solidFill>
              <a:srgbClr val="B0F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373FA271-BD79-485B-9C66-E054C5AA4B0B}"/>
              </a:ext>
            </a:extLst>
          </p:cNvPr>
          <p:cNvSpPr/>
          <p:nvPr/>
        </p:nvSpPr>
        <p:spPr>
          <a:xfrm>
            <a:off x="7351589" y="1114833"/>
            <a:ext cx="2327557" cy="180000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0DC839D-19F6-47C5-874B-067DF5A5EC24}"/>
              </a:ext>
            </a:extLst>
          </p:cNvPr>
          <p:cNvSpPr/>
          <p:nvPr/>
        </p:nvSpPr>
        <p:spPr>
          <a:xfrm>
            <a:off x="7364556" y="3015046"/>
            <a:ext cx="2327557" cy="1800000"/>
          </a:xfrm>
          <a:prstGeom prst="roundRect">
            <a:avLst/>
          </a:prstGeom>
          <a:solidFill>
            <a:srgbClr val="01F4D5"/>
          </a:solidFill>
          <a:ln>
            <a:solidFill>
              <a:srgbClr val="01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2E1B11AC-2ACA-49CA-B19A-822FAA506E1D}"/>
              </a:ext>
            </a:extLst>
          </p:cNvPr>
          <p:cNvSpPr/>
          <p:nvPr/>
        </p:nvSpPr>
        <p:spPr>
          <a:xfrm>
            <a:off x="127526" y="4897827"/>
            <a:ext cx="5948154" cy="1764000"/>
          </a:xfrm>
          <a:prstGeom prst="roundRect">
            <a:avLst/>
          </a:prstGeom>
          <a:solidFill>
            <a:srgbClr val="A1E0ED"/>
          </a:solidFill>
          <a:ln>
            <a:solidFill>
              <a:srgbClr val="A1E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273F2214-4707-478B-89D6-F379CDEC123F}"/>
              </a:ext>
            </a:extLst>
          </p:cNvPr>
          <p:cNvSpPr/>
          <p:nvPr/>
        </p:nvSpPr>
        <p:spPr>
          <a:xfrm>
            <a:off x="6149422" y="4897827"/>
            <a:ext cx="5948154" cy="1764000"/>
          </a:xfrm>
          <a:prstGeom prst="roundRect">
            <a:avLst/>
          </a:prstGeom>
          <a:solidFill>
            <a:srgbClr val="FFCDEB"/>
          </a:solidFill>
          <a:ln>
            <a:solidFill>
              <a:srgbClr val="FFCD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32" name="Picture 8" descr="Carro de compras 3D, concepto de compras en línea, marketing digital,  promoción de oferta especial. Ilustración de renderizado 3D | Foto Premium">
            <a:extLst>
              <a:ext uri="{FF2B5EF4-FFF2-40B4-BE49-F238E27FC236}">
                <a16:creationId xmlns:a16="http://schemas.microsoft.com/office/drawing/2014/main" id="{6C40239D-C171-4660-9E75-6CCDF49F4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109" b="71885" l="22684" r="72684">
                        <a14:foregroundMark x1="22684" y1="32268" x2="22684" y2="32268"/>
                        <a14:foregroundMark x1="52875" y1="71885" x2="52875" y2="7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27661" r="21288" b="24300"/>
          <a:stretch/>
        </p:blipFill>
        <p:spPr bwMode="auto">
          <a:xfrm rot="1295420">
            <a:off x="8129618" y="2851833"/>
            <a:ext cx="771497" cy="6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rbujas 3d png imágenes | PNGWing">
            <a:extLst>
              <a:ext uri="{FF2B5EF4-FFF2-40B4-BE49-F238E27FC236}">
                <a16:creationId xmlns:a16="http://schemas.microsoft.com/office/drawing/2014/main" id="{F8C0DF99-3C4E-40B9-A76E-716AE8DF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78" r="90000">
                        <a14:foregroundMark x1="7778" y1="52500" x2="7778" y2="52500"/>
                        <a14:foregroundMark x1="90000" y1="40556" x2="90000" y2="4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5" y="795261"/>
            <a:ext cx="901923" cy="90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D70E2C7-A361-4028-A412-AC4A1C781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20" t="13025" r="16569" b="13378"/>
          <a:stretch/>
        </p:blipFill>
        <p:spPr bwMode="auto">
          <a:xfrm>
            <a:off x="3429692" y="2744671"/>
            <a:ext cx="653588" cy="76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A161C5-9B0E-4AFB-960B-ECDA495F1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667" y1="12889" x2="50667" y2="12889"/>
                        <a14:foregroundMark x1="62222" y1="17778" x2="62222" y2="17778"/>
                        <a14:foregroundMark x1="38667" y1="18222" x2="38667" y2="1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98" t="4571" r="13723" b="3736"/>
          <a:stretch/>
        </p:blipFill>
        <p:spPr bwMode="auto">
          <a:xfrm>
            <a:off x="3485614" y="837415"/>
            <a:ext cx="570473" cy="7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546A355-E097-41A7-A152-92B5F7869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25091"/>
          <a:stretch/>
        </p:blipFill>
        <p:spPr bwMode="auto">
          <a:xfrm>
            <a:off x="178369" y="4989520"/>
            <a:ext cx="1029194" cy="7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25BD98F-FDDA-428B-87D8-3FEE4AE2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8222" l="8889" r="89778">
                        <a14:foregroundMark x1="45778" y1="8000" x2="45778" y2="8000"/>
                        <a14:foregroundMark x1="40444" y1="5778" x2="40444" y2="5778"/>
                        <a14:foregroundMark x1="38667" y1="4000" x2="38667" y2="4000"/>
                        <a14:foregroundMark x1="9333" y1="32889" x2="9333" y2="32889"/>
                        <a14:foregroundMark x1="50222" y1="92444" x2="50222" y2="92444"/>
                        <a14:foregroundMark x1="49333" y1="98222" x2="49333" y2="9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28" y="969423"/>
            <a:ext cx="688969" cy="6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AB5AAE8-C78A-47CF-BB6A-9A70B7E77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0" b="92857" l="9756" r="89939">
                        <a14:foregroundMark x1="34756" y1="92857" x2="34756" y2="9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6" t="29221" r="35252" b="-3693"/>
          <a:stretch/>
        </p:blipFill>
        <p:spPr bwMode="auto">
          <a:xfrm>
            <a:off x="10540861" y="943548"/>
            <a:ext cx="815144" cy="5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A5E3916-6802-41F0-AF9B-45B534F7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592"/>
          <a:stretch/>
        </p:blipFill>
        <p:spPr bwMode="auto">
          <a:xfrm>
            <a:off x="6323741" y="4980569"/>
            <a:ext cx="657405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E8AEAB1B-A09B-48DE-8E26-84A57253F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5952" r="16755" b="7141"/>
          <a:stretch/>
        </p:blipFill>
        <p:spPr bwMode="auto">
          <a:xfrm>
            <a:off x="8334205" y="845151"/>
            <a:ext cx="475908" cy="57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adroTexto 85">
            <a:extLst>
              <a:ext uri="{FF2B5EF4-FFF2-40B4-BE49-F238E27FC236}">
                <a16:creationId xmlns:a16="http://schemas.microsoft.com/office/drawing/2014/main" id="{E8CC9479-C938-4F6F-9F10-DF4BEDA4089B}"/>
              </a:ext>
            </a:extLst>
          </p:cNvPr>
          <p:cNvSpPr txBox="1"/>
          <p:nvPr/>
        </p:nvSpPr>
        <p:spPr>
          <a:xfrm>
            <a:off x="2582634" y="1451677"/>
            <a:ext cx="1206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SOLUCIÓN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079D338E-443F-4323-8DE2-8CD6F43310FE}"/>
              </a:ext>
            </a:extLst>
          </p:cNvPr>
          <p:cNvSpPr txBox="1"/>
          <p:nvPr/>
        </p:nvSpPr>
        <p:spPr>
          <a:xfrm>
            <a:off x="2601296" y="3363361"/>
            <a:ext cx="1206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MÉTRICAS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2587D52-C261-45A5-9024-8121F436807C}"/>
              </a:ext>
            </a:extLst>
          </p:cNvPr>
          <p:cNvSpPr txBox="1"/>
          <p:nvPr/>
        </p:nvSpPr>
        <p:spPr>
          <a:xfrm>
            <a:off x="5177470" y="1755207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PROPUESTA DE VALOR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3930EA17-1333-4CA5-BC3E-A62FF6FA878B}"/>
              </a:ext>
            </a:extLst>
          </p:cNvPr>
          <p:cNvSpPr txBox="1"/>
          <p:nvPr/>
        </p:nvSpPr>
        <p:spPr>
          <a:xfrm>
            <a:off x="5228297" y="3342341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CONCEPTO DE NIVEL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B13B8961-4555-4F04-86FC-CD29CC853BB6}"/>
              </a:ext>
            </a:extLst>
          </p:cNvPr>
          <p:cNvSpPr txBox="1"/>
          <p:nvPr/>
        </p:nvSpPr>
        <p:spPr>
          <a:xfrm>
            <a:off x="7606786" y="1381393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VENTAJA DIFERENCIAL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35BB5FB-DE56-4047-AF94-C690ABF9A54C}"/>
              </a:ext>
            </a:extLst>
          </p:cNvPr>
          <p:cNvSpPr txBox="1"/>
          <p:nvPr/>
        </p:nvSpPr>
        <p:spPr>
          <a:xfrm>
            <a:off x="9869697" y="1408470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CLIENTE IDEAL</a:t>
            </a:r>
            <a:endParaRPr lang="es-PE" sz="1200" b="1" dirty="0">
              <a:solidFill>
                <a:srgbClr val="7855F2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60D33E72-2BF8-481C-9B94-9EAF60C01141}"/>
              </a:ext>
            </a:extLst>
          </p:cNvPr>
          <p:cNvSpPr txBox="1"/>
          <p:nvPr/>
        </p:nvSpPr>
        <p:spPr>
          <a:xfrm>
            <a:off x="7397534" y="3336326"/>
            <a:ext cx="97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CANALES</a:t>
            </a:r>
            <a:endParaRPr lang="es-PE" sz="1200" b="1" dirty="0">
              <a:solidFill>
                <a:srgbClr val="7855F2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BA276F1-8810-4D4F-AA0F-377A4E6C524C}"/>
              </a:ext>
            </a:extLst>
          </p:cNvPr>
          <p:cNvSpPr txBox="1"/>
          <p:nvPr/>
        </p:nvSpPr>
        <p:spPr>
          <a:xfrm>
            <a:off x="7071729" y="5025284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FLUJO DE INGRESOS</a:t>
            </a:r>
            <a:endParaRPr lang="es-PE" sz="1200" b="1" dirty="0">
              <a:solidFill>
                <a:srgbClr val="7855F2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0807D6BF-7BE7-4D8C-AA6A-8D2F6CE91715}"/>
              </a:ext>
            </a:extLst>
          </p:cNvPr>
          <p:cNvSpPr txBox="1"/>
          <p:nvPr/>
        </p:nvSpPr>
        <p:spPr>
          <a:xfrm>
            <a:off x="1148989" y="5026186"/>
            <a:ext cx="227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ESTRUCTURA DE COSTES</a:t>
            </a:r>
            <a:endParaRPr lang="es-PE" sz="1200" b="1" dirty="0">
              <a:solidFill>
                <a:srgbClr val="7855F2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F5611556-0344-4096-9DEA-65C458247383}"/>
              </a:ext>
            </a:extLst>
          </p:cNvPr>
          <p:cNvSpPr txBox="1"/>
          <p:nvPr/>
        </p:nvSpPr>
        <p:spPr>
          <a:xfrm>
            <a:off x="9871094" y="3089004"/>
            <a:ext cx="195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7855F2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CLIENTE PIONEROS</a:t>
            </a:r>
            <a:endParaRPr lang="es-PE" sz="1200" b="1" dirty="0">
              <a:solidFill>
                <a:srgbClr val="7855F2"/>
              </a:solidFill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pic>
        <p:nvPicPr>
          <p:cNvPr id="1066" name="Picture 42" descr="Flor - Iconos gratis de naturaleza">
            <a:extLst>
              <a:ext uri="{FF2B5EF4-FFF2-40B4-BE49-F238E27FC236}">
                <a16:creationId xmlns:a16="http://schemas.microsoft.com/office/drawing/2014/main" id="{C6552CE1-3F0B-4F07-AFCD-9F3E36B5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7875" y="-3850938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70067DF0-6662-43FC-AFA8-841DA9CF61E9}"/>
              </a:ext>
            </a:extLst>
          </p:cNvPr>
          <p:cNvSpPr txBox="1"/>
          <p:nvPr/>
        </p:nvSpPr>
        <p:spPr>
          <a:xfrm>
            <a:off x="254159" y="1837615"/>
            <a:ext cx="2272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Dificultad para comprar flores y detalles de manera conveniente y rápida.</a:t>
            </a: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Falta de opciones personalizadas y únicas en el mercado local de flores.</a:t>
            </a: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Incertidumbre sobre la calidad y frescura de los productos al comprar en línea.</a:t>
            </a:r>
            <a:endParaRPr lang="es-PE" sz="8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C3F907EF-30A8-421C-AFA6-7B22A11215C7}"/>
              </a:ext>
            </a:extLst>
          </p:cNvPr>
          <p:cNvSpPr txBox="1"/>
          <p:nvPr/>
        </p:nvSpPr>
        <p:spPr>
          <a:xfrm>
            <a:off x="9869697" y="1614264"/>
            <a:ext cx="2110272" cy="152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Adultos de 25 a 55 años.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Residentes en Lima Metropolitana y alrededores.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Usuarios habituales de internet y compras en línea.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Interesados en regalos florales personalizados.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4BB36FBE-91BE-4B4B-9CAB-94EEC67A3D19}"/>
              </a:ext>
            </a:extLst>
          </p:cNvPr>
          <p:cNvSpPr txBox="1"/>
          <p:nvPr/>
        </p:nvSpPr>
        <p:spPr>
          <a:xfrm>
            <a:off x="9929342" y="3318530"/>
            <a:ext cx="2024811" cy="13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Profesionales jóvenes de 25 a 35 años.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Parejas recién casadas o en aniversarios.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Empresas pequeñas y medianas para regalos corporativos.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01DED4A5-577B-4C90-A854-B19DB74E4B54}"/>
              </a:ext>
            </a:extLst>
          </p:cNvPr>
          <p:cNvSpPr txBox="1"/>
          <p:nvPr/>
        </p:nvSpPr>
        <p:spPr>
          <a:xfrm>
            <a:off x="311108" y="3214888"/>
            <a:ext cx="2100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Floristerías tradicionales locales: ofrecen productos físicos pero con horarios limitados y sin opciones en línea.</a:t>
            </a: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Grandes cadenas de floristerías en línea: ofrecen conveniencia pero carecen de toque personal y local.</a:t>
            </a: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Aplicaciones de entrega general: incluyen flores pero sin especialización ni garantía de calidad.</a:t>
            </a:r>
            <a:endParaRPr lang="es-PE" sz="8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85BBD4D8-94D1-4DE4-834A-99997F4621AD}"/>
              </a:ext>
            </a:extLst>
          </p:cNvPr>
          <p:cNvSpPr txBox="1"/>
          <p:nvPr/>
        </p:nvSpPr>
        <p:spPr>
          <a:xfrm>
            <a:off x="2592057" y="1650555"/>
            <a:ext cx="2272507" cy="117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Sistema de comercio digital completa de que incluye un catálogo digital, carrito de compras, sistema de pedidos 24/7 con entrega programada, garantía de frescura con fotos de los arreglos antes del envío y procesamiento de pagos online.</a:t>
            </a:r>
            <a:endParaRPr lang="es-PE" sz="8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9366A02E-C7E4-4F9D-9E69-F6E7E116B4CC}"/>
              </a:ext>
            </a:extLst>
          </p:cNvPr>
          <p:cNvSpPr txBox="1"/>
          <p:nvPr/>
        </p:nvSpPr>
        <p:spPr>
          <a:xfrm>
            <a:off x="4977652" y="1981367"/>
            <a:ext cx="2272507" cy="13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Arreglos florales personalizados de alta calidad, diseñados y entregados con la comodidad de un clic, optimizando operaciones y contribuyendo con la expansión de mercado.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4213BAAB-96DF-47F2-969E-980943B1B155}"/>
              </a:ext>
            </a:extLst>
          </p:cNvPr>
          <p:cNvSpPr txBox="1"/>
          <p:nvPr/>
        </p:nvSpPr>
        <p:spPr>
          <a:xfrm>
            <a:off x="5011685" y="3608729"/>
            <a:ext cx="2272507" cy="8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Plataforma de diseño floral en línea intuitiva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Garantía de frescura y calidad</a:t>
            </a:r>
          </a:p>
          <a:p>
            <a:pPr algn="just"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Entrega rápida y personalizada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13D3826E-DAE3-45D2-B0F2-141CB0E92790}"/>
              </a:ext>
            </a:extLst>
          </p:cNvPr>
          <p:cNvSpPr txBox="1"/>
          <p:nvPr/>
        </p:nvSpPr>
        <p:spPr>
          <a:xfrm>
            <a:off x="7397534" y="3542389"/>
            <a:ext cx="2229062" cy="11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Página web responsive</a:t>
            </a:r>
            <a:b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Redes sociales (Instagram, Facebook, Pinterest)</a:t>
            </a:r>
            <a:b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Marketing por correo electrónico</a:t>
            </a:r>
            <a:b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Publicidad en línea segmentada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0C9B11A4-4403-4736-A8B1-6EE7C4140592}"/>
              </a:ext>
            </a:extLst>
          </p:cNvPr>
          <p:cNvSpPr txBox="1"/>
          <p:nvPr/>
        </p:nvSpPr>
        <p:spPr>
          <a:xfrm>
            <a:off x="7071116" y="5234337"/>
            <a:ext cx="4926691" cy="1286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Ventas directas de productos a través de la plataforma digital.</a:t>
            </a:r>
          </a:p>
          <a:p>
            <a:pPr>
              <a:lnSpc>
                <a:spcPct val="20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Servicios de suscripción para entregas regulares.</a:t>
            </a:r>
          </a:p>
          <a:p>
            <a:pPr>
              <a:lnSpc>
                <a:spcPct val="20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Tarifas premium por personalización avanzada y entregas urgentes.</a:t>
            </a:r>
          </a:p>
          <a:p>
            <a:pPr>
              <a:lnSpc>
                <a:spcPct val="20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Ingresos por servicios de personalización y asesoramiento.</a:t>
            </a:r>
          </a:p>
          <a:p>
            <a:pPr>
              <a:lnSpc>
                <a:spcPct val="20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Comisiones por colaboraciones con eventos y empresas.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02716339-9517-4792-8ED9-58422E6372B5}"/>
              </a:ext>
            </a:extLst>
          </p:cNvPr>
          <p:cNvSpPr txBox="1"/>
          <p:nvPr/>
        </p:nvSpPr>
        <p:spPr>
          <a:xfrm>
            <a:off x="1151858" y="5228272"/>
            <a:ext cx="4926691" cy="13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Desarrollo y mantenimiento del sistema de comercio digital.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Costos de hosting y dominio.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Salarios del personal (incluyendo soporte técnico)Inventario de flores y materiales.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Marketing digital.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Costos de logística y entrega.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Inversión en sistema de control de calidad y frescura.</a:t>
            </a:r>
          </a:p>
          <a:p>
            <a:pPr>
              <a:lnSpc>
                <a:spcPct val="150000"/>
              </a:lnSpc>
            </a:pPr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Capacitación del personal en servicio al cliente digital.</a:t>
            </a:r>
            <a:endParaRPr lang="es-PE" sz="8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78A1F5B-5EB0-41A8-8C7B-B1F09FB93F0B}"/>
              </a:ext>
            </a:extLst>
          </p:cNvPr>
          <p:cNvSpPr txBox="1"/>
          <p:nvPr/>
        </p:nvSpPr>
        <p:spPr>
          <a:xfrm>
            <a:off x="2628112" y="3589437"/>
            <a:ext cx="2272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Tasa de conversión de visitantes a compradores.</a:t>
            </a:r>
          </a:p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Nivel de satisfacción del cliente (medido por encuestas post-compra).</a:t>
            </a:r>
          </a:p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Porcentaje de pedidos personalizados vs. Estándar.</a:t>
            </a:r>
          </a:p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Tiempo promedio desde el pedido hasta la entrega.</a:t>
            </a:r>
          </a:p>
          <a:p>
            <a:r>
              <a:rPr lang="es-MX" sz="8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Tasa de retorno de clientes.</a:t>
            </a:r>
            <a:endParaRPr lang="es-PE" sz="8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15A1F73E-2175-41A0-89F8-656AFC68317D}"/>
              </a:ext>
            </a:extLst>
          </p:cNvPr>
          <p:cNvSpPr txBox="1"/>
          <p:nvPr/>
        </p:nvSpPr>
        <p:spPr>
          <a:xfrm>
            <a:off x="7460397" y="1630528"/>
            <a:ext cx="2229062" cy="11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Sistema de garantía de calidad y frescura visible para el cliente.</a:t>
            </a:r>
            <a:b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MX" sz="90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Opciones de personalización avanzadas no disponibles en otras plataformas</a:t>
            </a:r>
            <a:endParaRPr lang="es-PE" sz="900" dirty="0">
              <a:effectLst/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51" name="Rectangle: Rounded Corners 19">
            <a:hlinkClick r:id="rId21" action="ppaction://hlinksldjump"/>
            <a:extLst>
              <a:ext uri="{FF2B5EF4-FFF2-40B4-BE49-F238E27FC236}">
                <a16:creationId xmlns:a16="http://schemas.microsoft.com/office/drawing/2014/main" id="{91949C72-D69B-4C2A-9663-486ADEBAE775}"/>
              </a:ext>
            </a:extLst>
          </p:cNvPr>
          <p:cNvSpPr/>
          <p:nvPr/>
        </p:nvSpPr>
        <p:spPr>
          <a:xfrm>
            <a:off x="10479558" y="6109677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339884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DF8EE9F-D657-4C01-ACB7-56272385BE0F}"/>
              </a:ext>
            </a:extLst>
          </p:cNvPr>
          <p:cNvGrpSpPr/>
          <p:nvPr/>
        </p:nvGrpSpPr>
        <p:grpSpPr>
          <a:xfrm>
            <a:off x="1134974" y="284727"/>
            <a:ext cx="10069689" cy="837382"/>
            <a:chOff x="1174047" y="280218"/>
            <a:chExt cx="10069689" cy="837382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589958AA-11F1-47BF-80CC-DF18F996CFE1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ALCANCE DEL PROYECTO</a:t>
              </a: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AAB641DE-3409-40C2-8135-1D8D651D2703}"/>
                </a:ext>
              </a:extLst>
            </p:cNvPr>
            <p:cNvCxnSpPr/>
            <p:nvPr/>
          </p:nvCxnSpPr>
          <p:spPr>
            <a:xfrm>
              <a:off x="1942844" y="965838"/>
              <a:ext cx="846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19">
            <a:hlinkClick r:id="rId2" action="ppaction://hlinksldjump"/>
            <a:extLst>
              <a:ext uri="{FF2B5EF4-FFF2-40B4-BE49-F238E27FC236}">
                <a16:creationId xmlns:a16="http://schemas.microsoft.com/office/drawing/2014/main" id="{E4CA71C2-F7E3-4222-B95F-0330272595A1}"/>
              </a:ext>
            </a:extLst>
          </p:cNvPr>
          <p:cNvSpPr/>
          <p:nvPr/>
        </p:nvSpPr>
        <p:spPr>
          <a:xfrm>
            <a:off x="5317158" y="6015741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647D0AF-0A52-4200-988E-925265E8D0E6}"/>
              </a:ext>
            </a:extLst>
          </p:cNvPr>
          <p:cNvGrpSpPr/>
          <p:nvPr/>
        </p:nvGrpSpPr>
        <p:grpSpPr>
          <a:xfrm>
            <a:off x="4304007" y="1916551"/>
            <a:ext cx="3351600" cy="3351600"/>
            <a:chOff x="4245429" y="1930482"/>
            <a:chExt cx="3351600" cy="3351600"/>
          </a:xfr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C4B7DCC-E6EA-4941-AB63-2CD8C55A13F3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spc="3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32C2C57-AB7B-4DDC-B096-7026BA375463}"/>
                </a:ext>
              </a:extLst>
            </p:cNvPr>
            <p:cNvSpPr/>
            <p:nvPr/>
          </p:nvSpPr>
          <p:spPr>
            <a:xfrm>
              <a:off x="4245429" y="1930482"/>
              <a:ext cx="3351600" cy="3351600"/>
            </a:xfrm>
            <a:custGeom>
              <a:avLst/>
              <a:gdLst>
                <a:gd name="connsiteX0" fmla="*/ 1675800 w 3351600"/>
                <a:gd name="connsiteY0" fmla="*/ 201600 h 3351600"/>
                <a:gd name="connsiteX1" fmla="*/ 201600 w 3351600"/>
                <a:gd name="connsiteY1" fmla="*/ 1675800 h 3351600"/>
                <a:gd name="connsiteX2" fmla="*/ 1675800 w 3351600"/>
                <a:gd name="connsiteY2" fmla="*/ 3150000 h 3351600"/>
                <a:gd name="connsiteX3" fmla="*/ 3150000 w 3351600"/>
                <a:gd name="connsiteY3" fmla="*/ 1675800 h 3351600"/>
                <a:gd name="connsiteX4" fmla="*/ 1675800 w 3351600"/>
                <a:gd name="connsiteY4" fmla="*/ 201600 h 3351600"/>
                <a:gd name="connsiteX5" fmla="*/ 1675800 w 3351600"/>
                <a:gd name="connsiteY5" fmla="*/ 0 h 3351600"/>
                <a:gd name="connsiteX6" fmla="*/ 3351600 w 3351600"/>
                <a:gd name="connsiteY6" fmla="*/ 1675800 h 3351600"/>
                <a:gd name="connsiteX7" fmla="*/ 1675800 w 3351600"/>
                <a:gd name="connsiteY7" fmla="*/ 3351600 h 3351600"/>
                <a:gd name="connsiteX8" fmla="*/ 0 w 3351600"/>
                <a:gd name="connsiteY8" fmla="*/ 1675800 h 3351600"/>
                <a:gd name="connsiteX9" fmla="*/ 1675800 w 3351600"/>
                <a:gd name="connsiteY9" fmla="*/ 0 h 335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1600" h="3351600">
                  <a:moveTo>
                    <a:pt x="1675800" y="201600"/>
                  </a:moveTo>
                  <a:cubicBezTo>
                    <a:pt x="861622" y="201600"/>
                    <a:pt x="201600" y="861622"/>
                    <a:pt x="201600" y="1675800"/>
                  </a:cubicBezTo>
                  <a:cubicBezTo>
                    <a:pt x="201600" y="2489978"/>
                    <a:pt x="861622" y="3150000"/>
                    <a:pt x="1675800" y="3150000"/>
                  </a:cubicBezTo>
                  <a:cubicBezTo>
                    <a:pt x="2489978" y="3150000"/>
                    <a:pt x="3150000" y="2489978"/>
                    <a:pt x="3150000" y="1675800"/>
                  </a:cubicBezTo>
                  <a:cubicBezTo>
                    <a:pt x="3150000" y="861622"/>
                    <a:pt x="2489978" y="201600"/>
                    <a:pt x="1675800" y="201600"/>
                  </a:cubicBezTo>
                  <a:close/>
                  <a:moveTo>
                    <a:pt x="1675800" y="0"/>
                  </a:moveTo>
                  <a:cubicBezTo>
                    <a:pt x="2601319" y="0"/>
                    <a:pt x="3351600" y="750281"/>
                    <a:pt x="3351600" y="1675800"/>
                  </a:cubicBezTo>
                  <a:cubicBezTo>
                    <a:pt x="3351600" y="2601319"/>
                    <a:pt x="2601319" y="3351600"/>
                    <a:pt x="1675800" y="3351600"/>
                  </a:cubicBezTo>
                  <a:cubicBezTo>
                    <a:pt x="750281" y="3351600"/>
                    <a:pt x="0" y="2601319"/>
                    <a:pt x="0" y="1675800"/>
                  </a:cubicBezTo>
                  <a:cubicBezTo>
                    <a:pt x="0" y="750281"/>
                    <a:pt x="750281" y="0"/>
                    <a:pt x="167580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spc="3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131867A4-ACBE-4A35-A227-1515EB5981DD}"/>
              </a:ext>
            </a:extLst>
          </p:cNvPr>
          <p:cNvSpPr/>
          <p:nvPr/>
        </p:nvSpPr>
        <p:spPr>
          <a:xfrm>
            <a:off x="4505607" y="2118151"/>
            <a:ext cx="2948400" cy="294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304094F-B455-42B9-B592-4D8779994FF7}"/>
              </a:ext>
            </a:extLst>
          </p:cNvPr>
          <p:cNvGrpSpPr/>
          <p:nvPr/>
        </p:nvGrpSpPr>
        <p:grpSpPr>
          <a:xfrm>
            <a:off x="3511988" y="4430043"/>
            <a:ext cx="690880" cy="691200"/>
            <a:chOff x="2418080" y="883920"/>
            <a:chExt cx="690880" cy="69120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224016F-AEBF-433A-AB78-7A1DE7DE467C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4F473B6-DD7D-43D2-BD46-CA5CB80505DA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FEBAB7C-EA05-4078-BA71-5E24B7AB96E1}"/>
              </a:ext>
            </a:extLst>
          </p:cNvPr>
          <p:cNvGrpSpPr/>
          <p:nvPr/>
        </p:nvGrpSpPr>
        <p:grpSpPr>
          <a:xfrm>
            <a:off x="7634842" y="1797451"/>
            <a:ext cx="690880" cy="691200"/>
            <a:chOff x="2418080" y="883920"/>
            <a:chExt cx="690880" cy="691200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93CB690-D279-48E8-A129-A16BE17CC2C6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804516AB-8D3C-4404-9B62-F570103CF472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05BCF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36197D1-97D1-4A97-B7D9-EC111DB9403D}"/>
              </a:ext>
            </a:extLst>
          </p:cNvPr>
          <p:cNvGrpSpPr/>
          <p:nvPr/>
        </p:nvGrpSpPr>
        <p:grpSpPr>
          <a:xfrm>
            <a:off x="3447054" y="1820153"/>
            <a:ext cx="690880" cy="691200"/>
            <a:chOff x="2418080" y="883920"/>
            <a:chExt cx="690880" cy="6912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331C11FB-263C-477B-889C-28E9A95B17BC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BD07FE4-72CF-4035-9635-B91CF0EABD5E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4FE8C2B-68A2-427E-8FA5-526DFCE18FFB}"/>
              </a:ext>
            </a:extLst>
          </p:cNvPr>
          <p:cNvGrpSpPr/>
          <p:nvPr/>
        </p:nvGrpSpPr>
        <p:grpSpPr>
          <a:xfrm>
            <a:off x="7709133" y="4395422"/>
            <a:ext cx="690880" cy="691200"/>
            <a:chOff x="2418080" y="883920"/>
            <a:chExt cx="690880" cy="6912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FB887D0C-6CDD-4B84-9A76-587409F1C83B}"/>
                </a:ext>
              </a:extLst>
            </p:cNvPr>
            <p:cNvSpPr/>
            <p:nvPr/>
          </p:nvSpPr>
          <p:spPr>
            <a:xfrm>
              <a:off x="2418080" y="883920"/>
              <a:ext cx="690880" cy="691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297639E9-52B6-420F-BDE4-A47666C63497}"/>
                </a:ext>
              </a:extLst>
            </p:cNvPr>
            <p:cNvSpPr/>
            <p:nvPr/>
          </p:nvSpPr>
          <p:spPr>
            <a:xfrm>
              <a:off x="2477320" y="943320"/>
              <a:ext cx="572400" cy="5724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78F78D28-AF16-49CA-8BA7-0F51532AB4CA}"/>
              </a:ext>
            </a:extLst>
          </p:cNvPr>
          <p:cNvCxnSpPr/>
          <p:nvPr/>
        </p:nvCxnSpPr>
        <p:spPr>
          <a:xfrm rot="10800000">
            <a:off x="1951274" y="1879553"/>
            <a:ext cx="1494000" cy="226800"/>
          </a:xfrm>
          <a:prstGeom prst="bentConnector3">
            <a:avLst/>
          </a:prstGeom>
          <a:ln>
            <a:solidFill>
              <a:srgbClr val="FF39D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A567A783-3A0C-4480-B4BE-4054F30751DF}"/>
              </a:ext>
            </a:extLst>
          </p:cNvPr>
          <p:cNvCxnSpPr/>
          <p:nvPr/>
        </p:nvCxnSpPr>
        <p:spPr>
          <a:xfrm rot="10800000">
            <a:off x="2013588" y="4548843"/>
            <a:ext cx="1494000" cy="226800"/>
          </a:xfrm>
          <a:prstGeom prst="bentConnector3">
            <a:avLst/>
          </a:prstGeom>
          <a:ln>
            <a:solidFill>
              <a:srgbClr val="FF06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8C3CEB76-2DA1-4803-A0D3-33CFA3ACFF66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15979" y="1916251"/>
            <a:ext cx="1494000" cy="226800"/>
          </a:xfrm>
          <a:prstGeom prst="bentConnector3">
            <a:avLst/>
          </a:prstGeom>
          <a:ln>
            <a:solidFill>
              <a:srgbClr val="18A2D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D7E253BB-0706-4C55-9B82-528CCB95D8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83342" y="4514222"/>
            <a:ext cx="1494000" cy="226800"/>
          </a:xfrm>
          <a:prstGeom prst="bentConnector3">
            <a:avLst/>
          </a:prstGeom>
          <a:ln>
            <a:solidFill>
              <a:srgbClr val="05FF0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4F89CA9-5ABC-4E1E-A965-290A776DCA25}"/>
              </a:ext>
            </a:extLst>
          </p:cNvPr>
          <p:cNvSpPr/>
          <p:nvPr/>
        </p:nvSpPr>
        <p:spPr>
          <a:xfrm>
            <a:off x="1078662" y="1845275"/>
            <a:ext cx="1603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39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01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B7667DB-AC07-4F36-812B-D5C7BC386CBB}"/>
              </a:ext>
            </a:extLst>
          </p:cNvPr>
          <p:cNvSpPr/>
          <p:nvPr/>
        </p:nvSpPr>
        <p:spPr>
          <a:xfrm>
            <a:off x="4339534" y="2475258"/>
            <a:ext cx="325121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rgbClr val="5986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OBJETIVOS</a:t>
            </a:r>
          </a:p>
          <a:p>
            <a:pPr algn="ctr"/>
            <a:r>
              <a:rPr lang="es-PE" sz="2800" b="1" dirty="0">
                <a:ln w="0"/>
                <a:solidFill>
                  <a:srgbClr val="5986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DEL APLICATIVO</a:t>
            </a:r>
            <a:endParaRPr lang="es-ES" sz="2800" b="1" cap="none" spc="0" dirty="0">
              <a:ln w="0"/>
              <a:solidFill>
                <a:srgbClr val="5986E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0D1AD7B-EEC8-4DA5-B95D-53950D3AB6C3}"/>
              </a:ext>
            </a:extLst>
          </p:cNvPr>
          <p:cNvSpPr/>
          <p:nvPr/>
        </p:nvSpPr>
        <p:spPr>
          <a:xfrm>
            <a:off x="1158261" y="4498188"/>
            <a:ext cx="16514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070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02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C6632E6-1EA6-423F-B2B8-2B3847915279}"/>
              </a:ext>
            </a:extLst>
          </p:cNvPr>
          <p:cNvSpPr/>
          <p:nvPr/>
        </p:nvSpPr>
        <p:spPr>
          <a:xfrm>
            <a:off x="9029886" y="1870514"/>
            <a:ext cx="16546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16B9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OBJETIVO 03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2B7F61E-A1A7-4856-86F0-5C6A6E9C080A}"/>
              </a:ext>
            </a:extLst>
          </p:cNvPr>
          <p:cNvSpPr/>
          <p:nvPr/>
        </p:nvSpPr>
        <p:spPr>
          <a:xfrm>
            <a:off x="9119583" y="4524659"/>
            <a:ext cx="14814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rgbClr val="05FF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SemiBold" pitchFamily="2" charset="0"/>
              </a:rPr>
              <a:t>OBJETIVO 04</a:t>
            </a:r>
          </a:p>
        </p:txBody>
      </p:sp>
      <p:pic>
        <p:nvPicPr>
          <p:cNvPr id="48" name="Gráfico 47" descr="Base de datos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46BFB40A-4CAA-4781-ACE7-5525066F4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73654" y="1934305"/>
            <a:ext cx="406913" cy="406913"/>
          </a:xfrm>
          <a:prstGeom prst="rect">
            <a:avLst/>
          </a:prstGeom>
        </p:spPr>
      </p:pic>
      <p:pic>
        <p:nvPicPr>
          <p:cNvPr id="49" name="Gráfico 48" descr="Diseño web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3A96C57B-599B-4401-8247-0C06EAC1F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661187" y="4574252"/>
            <a:ext cx="375114" cy="375114"/>
          </a:xfrm>
          <a:prstGeom prst="rect">
            <a:avLst/>
          </a:prstGeom>
        </p:spPr>
      </p:pic>
      <p:pic>
        <p:nvPicPr>
          <p:cNvPr id="51" name="Gráfico 50" descr="Tabla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CAE474CC-2E39-4BBC-9F5E-6DF930D67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763520" y="1913763"/>
            <a:ext cx="431112" cy="431112"/>
          </a:xfrm>
          <a:prstGeom prst="rect">
            <a:avLst/>
          </a:prstGeom>
        </p:spPr>
      </p:pic>
      <p:pic>
        <p:nvPicPr>
          <p:cNvPr id="52" name="Gráfico 51" descr="Diagrama de red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DF0133BE-3DA5-4FDA-8635-3B17E3323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864302" y="4532883"/>
            <a:ext cx="401250" cy="401250"/>
          </a:xfrm>
          <a:prstGeom prst="rect">
            <a:avLst/>
          </a:prstGeom>
        </p:spPr>
      </p:pic>
      <p:pic>
        <p:nvPicPr>
          <p:cNvPr id="54" name="Picture 2" descr="Core target, goal, goal setting, primary goal, scrum project, target,  target market icon - Download on Iconfinder">
            <a:extLst>
              <a:ext uri="{FF2B5EF4-FFF2-40B4-BE49-F238E27FC236}">
                <a16:creationId xmlns:a16="http://schemas.microsoft.com/office/drawing/2014/main" id="{2256BD49-2E38-4420-83C1-17D6D524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93" y="3474016"/>
            <a:ext cx="1550993" cy="15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7D6CF0EF-1CF2-48B6-8765-9FB124754075}"/>
              </a:ext>
            </a:extLst>
          </p:cNvPr>
          <p:cNvSpPr/>
          <p:nvPr/>
        </p:nvSpPr>
        <p:spPr>
          <a:xfrm>
            <a:off x="207198" y="2197707"/>
            <a:ext cx="32595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Desarrollar una plataforma de comercio electrónico intuitiva y atractiva.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BDC3A0B-A7B1-485D-BEAD-0C6CE6F36C81}"/>
              </a:ext>
            </a:extLst>
          </p:cNvPr>
          <p:cNvSpPr/>
          <p:nvPr/>
        </p:nvSpPr>
        <p:spPr>
          <a:xfrm>
            <a:off x="584374" y="4858556"/>
            <a:ext cx="313079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Establecer un sistema de procesamiento de pagos seguro y eficiente.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FEAB8DF2-A4D3-4201-933C-1C0FC1908659}"/>
              </a:ext>
            </a:extLst>
          </p:cNvPr>
          <p:cNvSpPr/>
          <p:nvPr/>
        </p:nvSpPr>
        <p:spPr>
          <a:xfrm>
            <a:off x="8424443" y="2197707"/>
            <a:ext cx="32899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Implementar herramientas de análisis de datos 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453C1D4-1779-49EE-887A-20F9CE708DDE}"/>
              </a:ext>
            </a:extLst>
          </p:cNvPr>
          <p:cNvSpPr/>
          <p:nvPr/>
        </p:nvSpPr>
        <p:spPr>
          <a:xfrm>
            <a:off x="8306368" y="4775643"/>
            <a:ext cx="334717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Integrar la plataforma digital con los procesos existentes de la floristería física.</a:t>
            </a:r>
            <a:endParaRPr lang="es-ES" sz="1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C8874B-DC5D-4D50-952E-0C515767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2" b="4758"/>
          <a:stretch/>
        </p:blipFill>
        <p:spPr>
          <a:xfrm>
            <a:off x="7031478" y="181640"/>
            <a:ext cx="4576265" cy="6531676"/>
          </a:xfrm>
          <a:prstGeom prst="rect">
            <a:avLst/>
          </a:prstGeom>
        </p:spPr>
      </p:pic>
      <p:sp>
        <p:nvSpPr>
          <p:cNvPr id="50" name="Título 1">
            <a:extLst>
              <a:ext uri="{FF2B5EF4-FFF2-40B4-BE49-F238E27FC236}">
                <a16:creationId xmlns:a16="http://schemas.microsoft.com/office/drawing/2014/main" id="{A80E0B96-7F7E-414D-9A5A-79C3A1210A07}"/>
              </a:ext>
            </a:extLst>
          </p:cNvPr>
          <p:cNvSpPr txBox="1">
            <a:spLocks/>
          </p:cNvSpPr>
          <p:nvPr/>
        </p:nvSpPr>
        <p:spPr>
          <a:xfrm>
            <a:off x="1724954" y="393537"/>
            <a:ext cx="4576265" cy="14514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dirty="0">
                <a:solidFill>
                  <a:srgbClr val="E74583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Limitaciones y Restricciones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8BDE9B2-4A7C-4429-AEB2-31C29EFC6E81}"/>
              </a:ext>
            </a:extLst>
          </p:cNvPr>
          <p:cNvSpPr/>
          <p:nvPr/>
        </p:nvSpPr>
        <p:spPr>
          <a:xfrm>
            <a:off x="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883B69A-A251-4010-81FE-DF0F823804E9}"/>
              </a:ext>
            </a:extLst>
          </p:cNvPr>
          <p:cNvSpPr txBox="1">
            <a:spLocks/>
          </p:cNvSpPr>
          <p:nvPr/>
        </p:nvSpPr>
        <p:spPr>
          <a:xfrm rot="16200000">
            <a:off x="-2502449" y="2968164"/>
            <a:ext cx="6284397" cy="7113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ALCANCE DEL PROYECTO</a:t>
            </a:r>
          </a:p>
        </p:txBody>
      </p:sp>
      <p:pic>
        <p:nvPicPr>
          <p:cNvPr id="2052" name="Picture 4" descr="Riesgo - Iconos gratis de señalización">
            <a:extLst>
              <a:ext uri="{FF2B5EF4-FFF2-40B4-BE49-F238E27FC236}">
                <a16:creationId xmlns:a16="http://schemas.microsoft.com/office/drawing/2014/main" id="{9FBFEF5E-A65C-441E-93AC-3623E1423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99" y="1732374"/>
            <a:ext cx="4689557" cy="46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5A767C4C-ABF3-40FF-BA66-B7573C22C7BC}"/>
              </a:ext>
            </a:extLst>
          </p:cNvPr>
          <p:cNvSpPr/>
          <p:nvPr/>
        </p:nvSpPr>
        <p:spPr>
          <a:xfrm>
            <a:off x="3452079" y="6309654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64360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ángulo rectángulo 21">
            <a:extLst>
              <a:ext uri="{FF2B5EF4-FFF2-40B4-BE49-F238E27FC236}">
                <a16:creationId xmlns:a16="http://schemas.microsoft.com/office/drawing/2014/main" id="{4DCB2FA3-309D-47FE-85F9-CCBE06B2ADC7}"/>
              </a:ext>
            </a:extLst>
          </p:cNvPr>
          <p:cNvSpPr/>
          <p:nvPr/>
        </p:nvSpPr>
        <p:spPr>
          <a:xfrm>
            <a:off x="-2146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F0D6BB99-56BE-46FD-9F76-0C56D57FAB25}"/>
              </a:ext>
            </a:extLst>
          </p:cNvPr>
          <p:cNvSpPr txBox="1"/>
          <p:nvPr/>
        </p:nvSpPr>
        <p:spPr>
          <a:xfrm>
            <a:off x="2309726" y="1032432"/>
            <a:ext cx="7360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Alternativa N°01: </a:t>
            </a:r>
            <a:r>
              <a:rPr lang="en-US" sz="3600" b="1" dirty="0">
                <a:latin typeface="Tw Cen MT" panose="020B0602020104020603" pitchFamily="34" charset="0"/>
              </a:rPr>
              <a:t>Plataforma de E-commerce </a:t>
            </a:r>
            <a:r>
              <a:rPr lang="en-US" sz="3600" b="1" dirty="0" err="1">
                <a:latin typeface="Tw Cen MT" panose="020B0602020104020603" pitchFamily="34" charset="0"/>
              </a:rPr>
              <a:t>Integrada</a:t>
            </a:r>
            <a:endParaRPr lang="en-US" sz="3600" b="1" dirty="0">
              <a:latin typeface="Tw Cen MT" panose="020B0602020104020603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38FEA56-740C-4C82-AB89-BE67E2B64518}"/>
              </a:ext>
            </a:extLst>
          </p:cNvPr>
          <p:cNvGrpSpPr/>
          <p:nvPr/>
        </p:nvGrpSpPr>
        <p:grpSpPr>
          <a:xfrm>
            <a:off x="234633" y="2486282"/>
            <a:ext cx="5642735" cy="3586539"/>
            <a:chOff x="333626" y="2659902"/>
            <a:chExt cx="5642735" cy="3586539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CBDD023-020E-4F0A-8DEA-3F0A9140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626" y="3406250"/>
              <a:ext cx="5642735" cy="284019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02F8596-351C-4C3F-93E6-E115A4293E43}"/>
                </a:ext>
              </a:extLst>
            </p:cNvPr>
            <p:cNvSpPr txBox="1"/>
            <p:nvPr/>
          </p:nvSpPr>
          <p:spPr>
            <a:xfrm>
              <a:off x="1108350" y="2659902"/>
              <a:ext cx="39951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Página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inicio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6114146" y="2486282"/>
            <a:ext cx="5751914" cy="3589093"/>
            <a:chOff x="6389954" y="2552173"/>
            <a:chExt cx="5751914" cy="358909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69010" y="3298521"/>
              <a:ext cx="5672858" cy="284274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6389954" y="2552173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Catálogo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productos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105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ángulo rectángulo 14">
            <a:extLst>
              <a:ext uri="{FF2B5EF4-FFF2-40B4-BE49-F238E27FC236}">
                <a16:creationId xmlns:a16="http://schemas.microsoft.com/office/drawing/2014/main" id="{D7176D20-3F24-4CB5-A743-3EA7C319C5AE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F0D6BB99-56BE-46FD-9F76-0C56D57FAB25}"/>
              </a:ext>
            </a:extLst>
          </p:cNvPr>
          <p:cNvSpPr txBox="1"/>
          <p:nvPr/>
        </p:nvSpPr>
        <p:spPr>
          <a:xfrm>
            <a:off x="2309726" y="1078732"/>
            <a:ext cx="7360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Alternativa N°01: </a:t>
            </a:r>
            <a:r>
              <a:rPr lang="en-US" sz="3600" b="1" dirty="0">
                <a:latin typeface="Tw Cen MT" panose="020B0602020104020603" pitchFamily="34" charset="0"/>
              </a:rPr>
              <a:t>Plataforma de E-commerce </a:t>
            </a:r>
            <a:r>
              <a:rPr lang="en-US" sz="3600" b="1" dirty="0" err="1">
                <a:latin typeface="Tw Cen MT" panose="020B0602020104020603" pitchFamily="34" charset="0"/>
              </a:rPr>
              <a:t>Integrada</a:t>
            </a:r>
            <a:endParaRPr lang="en-US" sz="3600" b="1" dirty="0">
              <a:latin typeface="Tw Cen MT" panose="020B0602020104020603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38FEA56-740C-4C82-AB89-BE67E2B64518}"/>
              </a:ext>
            </a:extLst>
          </p:cNvPr>
          <p:cNvGrpSpPr/>
          <p:nvPr/>
        </p:nvGrpSpPr>
        <p:grpSpPr>
          <a:xfrm>
            <a:off x="290899" y="2497692"/>
            <a:ext cx="5699000" cy="3601089"/>
            <a:chOff x="487193" y="2635306"/>
            <a:chExt cx="5699000" cy="3601089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CBDD023-020E-4F0A-8DEA-3F0A9140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7193" y="3359394"/>
              <a:ext cx="5699000" cy="28770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02F8596-351C-4C3F-93E6-E115A4293E43}"/>
                </a:ext>
              </a:extLst>
            </p:cNvPr>
            <p:cNvSpPr txBox="1"/>
            <p:nvPr/>
          </p:nvSpPr>
          <p:spPr>
            <a:xfrm>
              <a:off x="772058" y="2635306"/>
              <a:ext cx="49299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Detalle</a:t>
              </a:r>
              <a:r>
                <a:rPr lang="en-US" sz="4400" b="1" dirty="0">
                  <a:latin typeface="Tw Cen MT" panose="020B0602020104020603" pitchFamily="34" charset="0"/>
                </a:rPr>
                <a:t> del </a:t>
              </a:r>
              <a:r>
                <a:rPr lang="en-US" sz="4400" b="1" dirty="0" err="1">
                  <a:latin typeface="Tw Cen MT" panose="020B0602020104020603" pitchFamily="34" charset="0"/>
                </a:rPr>
                <a:t>producto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6137866" y="2484923"/>
            <a:ext cx="5879658" cy="3591834"/>
            <a:chOff x="6474106" y="2578558"/>
            <a:chExt cx="5879658" cy="359183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74106" y="3293391"/>
              <a:ext cx="5762466" cy="28770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6711029" y="2578558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Inicio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sesión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6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196370C6-919A-4C7E-A727-52863F4E9D25}"/>
              </a:ext>
            </a:extLst>
          </p:cNvPr>
          <p:cNvSpPr/>
          <p:nvPr/>
        </p:nvSpPr>
        <p:spPr>
          <a:xfrm>
            <a:off x="2237203" y="6276560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2985058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6" t="292" r="14660" b="-292"/>
          <a:stretch/>
        </p:blipFill>
        <p:spPr>
          <a:xfrm>
            <a:off x="4615232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2" t="-292" r="20158" b="292"/>
          <a:stretch/>
        </p:blipFill>
        <p:spPr>
          <a:xfrm>
            <a:off x="7581169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19327684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22270173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25212663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28131705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31097644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10500215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 t="-283" r="-14" b="283"/>
          <a:stretch/>
        </p:blipFill>
        <p:spPr>
          <a:xfrm>
            <a:off x="13442705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r="2524"/>
          <a:stretch/>
        </p:blipFill>
        <p:spPr>
          <a:xfrm>
            <a:off x="16385195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34016686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7" t="-200" r="13173" b="200"/>
          <a:stretch/>
        </p:blipFill>
        <p:spPr>
          <a:xfrm>
            <a:off x="36982622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1672743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F8F36E69-3A9C-423B-8581-4116B6A26CAB}"/>
              </a:ext>
            </a:extLst>
          </p:cNvPr>
          <p:cNvSpPr/>
          <p:nvPr/>
        </p:nvSpPr>
        <p:spPr>
          <a:xfrm>
            <a:off x="5134886" y="5557083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OBJETIVOS DEL PROYECTO</a:t>
            </a:r>
          </a:p>
        </p:txBody>
      </p:sp>
    </p:spTree>
    <p:extLst>
      <p:ext uri="{BB962C8B-B14F-4D97-AF65-F5344CB8AC3E}">
        <p14:creationId xmlns:p14="http://schemas.microsoft.com/office/powerpoint/2010/main" val="130407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ángulo rectángulo 21">
            <a:extLst>
              <a:ext uri="{FF2B5EF4-FFF2-40B4-BE49-F238E27FC236}">
                <a16:creationId xmlns:a16="http://schemas.microsoft.com/office/drawing/2014/main" id="{4DCB2FA3-309D-47FE-85F9-CCBE06B2ADC7}"/>
              </a:ext>
            </a:extLst>
          </p:cNvPr>
          <p:cNvSpPr/>
          <p:nvPr/>
        </p:nvSpPr>
        <p:spPr>
          <a:xfrm>
            <a:off x="-2146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F0D6BB99-56BE-46FD-9F76-0C56D57FAB25}"/>
              </a:ext>
            </a:extLst>
          </p:cNvPr>
          <p:cNvSpPr txBox="1"/>
          <p:nvPr/>
        </p:nvSpPr>
        <p:spPr>
          <a:xfrm>
            <a:off x="1685302" y="1284066"/>
            <a:ext cx="88211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Alternativa N°01: </a:t>
            </a:r>
            <a:r>
              <a:rPr lang="en-US" sz="3200" b="1" dirty="0">
                <a:latin typeface="Tw Cen MT" panose="020B0602020104020603" pitchFamily="34" charset="0"/>
              </a:rPr>
              <a:t>Plataforma de E-commerce </a:t>
            </a:r>
            <a:r>
              <a:rPr lang="en-US" sz="3200" b="1" dirty="0" err="1">
                <a:latin typeface="Tw Cen MT" panose="020B0602020104020603" pitchFamily="34" charset="0"/>
              </a:rPr>
              <a:t>Integrada</a:t>
            </a:r>
            <a:endParaRPr lang="en-US" sz="3600" b="1" dirty="0">
              <a:latin typeface="Tw Cen MT" panose="020B0602020104020603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38FEA56-740C-4C82-AB89-BE67E2B64518}"/>
              </a:ext>
            </a:extLst>
          </p:cNvPr>
          <p:cNvGrpSpPr/>
          <p:nvPr/>
        </p:nvGrpSpPr>
        <p:grpSpPr>
          <a:xfrm>
            <a:off x="397678" y="2667741"/>
            <a:ext cx="5541313" cy="3525753"/>
            <a:chOff x="581476" y="2667741"/>
            <a:chExt cx="5541313" cy="3525753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CBDD023-020E-4F0A-8DEA-3F0A9140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1476" y="3429000"/>
              <a:ext cx="5541313" cy="276449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02F8596-351C-4C3F-93E6-E115A4293E43}"/>
                </a:ext>
              </a:extLst>
            </p:cNvPr>
            <p:cNvSpPr txBox="1"/>
            <p:nvPr/>
          </p:nvSpPr>
          <p:spPr>
            <a:xfrm>
              <a:off x="690331" y="2667741"/>
              <a:ext cx="51404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Carrito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compras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6253010" y="2659559"/>
            <a:ext cx="5642735" cy="3533935"/>
            <a:chOff x="6253010" y="2520664"/>
            <a:chExt cx="5642735" cy="353393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81939" y="3274426"/>
              <a:ext cx="5584879" cy="278017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6253010" y="2520664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Catálogo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productos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3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738A4C05-CCCD-4C51-9A94-2102144D8367}"/>
              </a:ext>
            </a:extLst>
          </p:cNvPr>
          <p:cNvSpPr/>
          <p:nvPr/>
        </p:nvSpPr>
        <p:spPr>
          <a:xfrm>
            <a:off x="8607523" y="630674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218688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261577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817B3B32-B9D8-4EFA-A9E3-640E6D7C53BE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B142CCD-9C18-47C6-A997-3BA4E80BF9B4}"/>
              </a:ext>
            </a:extLst>
          </p:cNvPr>
          <p:cNvGrpSpPr/>
          <p:nvPr/>
        </p:nvGrpSpPr>
        <p:grpSpPr>
          <a:xfrm>
            <a:off x="466242" y="2512359"/>
            <a:ext cx="5333592" cy="3590716"/>
            <a:chOff x="674586" y="2209625"/>
            <a:chExt cx="5333592" cy="3590716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0CE8506-8848-4235-AE58-FA09072D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4586" y="2979066"/>
              <a:ext cx="5333592" cy="282127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5FC329CD-9AA7-494B-B039-60196873D99D}"/>
                </a:ext>
              </a:extLst>
            </p:cNvPr>
            <p:cNvSpPr txBox="1"/>
            <p:nvPr/>
          </p:nvSpPr>
          <p:spPr>
            <a:xfrm>
              <a:off x="1188807" y="2209625"/>
              <a:ext cx="39951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Página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inicio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CD217A5-69F4-4F43-8F3E-73A5A5E39264}"/>
              </a:ext>
            </a:extLst>
          </p:cNvPr>
          <p:cNvGrpSpPr/>
          <p:nvPr/>
        </p:nvGrpSpPr>
        <p:grpSpPr>
          <a:xfrm>
            <a:off x="5772161" y="2506213"/>
            <a:ext cx="6419839" cy="3542792"/>
            <a:chOff x="5880621" y="2095064"/>
            <a:chExt cx="6419839" cy="3542792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1D019E7-19E9-4D99-BEE5-078FFD3E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52448" y="2840171"/>
              <a:ext cx="5303860" cy="279768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097410F2-DCE4-47F1-AF6A-ED235169857A}"/>
                </a:ext>
              </a:extLst>
            </p:cNvPr>
            <p:cNvSpPr txBox="1"/>
            <p:nvPr/>
          </p:nvSpPr>
          <p:spPr>
            <a:xfrm>
              <a:off x="5880621" y="2095064"/>
              <a:ext cx="6419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latin typeface="Tw Cen MT" panose="020B0602020104020603" pitchFamily="34" charset="0"/>
                </a:rPr>
                <a:t>Personalización</a:t>
              </a:r>
              <a:r>
                <a:rPr lang="en-US" sz="4000" b="1" dirty="0">
                  <a:latin typeface="Tw Cen MT" panose="020B0602020104020603" pitchFamily="34" charset="0"/>
                </a:rPr>
                <a:t> de </a:t>
              </a:r>
              <a:r>
                <a:rPr lang="en-US" sz="4000" b="1" dirty="0" err="1">
                  <a:latin typeface="Tw Cen MT" panose="020B0602020104020603" pitchFamily="34" charset="0"/>
                </a:rPr>
                <a:t>arreglos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FAF6FBBA-5128-4687-B24C-FDB39CC1C18D}"/>
              </a:ext>
            </a:extLst>
          </p:cNvPr>
          <p:cNvGrpSpPr/>
          <p:nvPr/>
        </p:nvGrpSpPr>
        <p:grpSpPr>
          <a:xfrm>
            <a:off x="1200918" y="1373765"/>
            <a:ext cx="9929926" cy="1047213"/>
            <a:chOff x="3018326" y="4445001"/>
            <a:chExt cx="3278302" cy="1047213"/>
          </a:xfrm>
        </p:grpSpPr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D8A7355-AAA9-4A8C-A839-56C6A942B849}"/>
                </a:ext>
              </a:extLst>
            </p:cNvPr>
            <p:cNvSpPr txBox="1"/>
            <p:nvPr/>
          </p:nvSpPr>
          <p:spPr>
            <a:xfrm>
              <a:off x="3018326" y="4445001"/>
              <a:ext cx="3278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Alternativa N°02: </a:t>
              </a: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346910FC-63D6-46EC-BF8F-A89FE819B988}"/>
                </a:ext>
              </a:extLst>
            </p:cNvPr>
            <p:cNvSpPr txBox="1"/>
            <p:nvPr/>
          </p:nvSpPr>
          <p:spPr>
            <a:xfrm>
              <a:off x="3018326" y="4907439"/>
              <a:ext cx="3278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Aplicación Web con Gestión de Pedidos Personalizados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29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89119BF0-4726-41C5-8C09-93D9351219DE}"/>
              </a:ext>
            </a:extLst>
          </p:cNvPr>
          <p:cNvSpPr/>
          <p:nvPr/>
        </p:nvSpPr>
        <p:spPr>
          <a:xfrm>
            <a:off x="2052759" y="630119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26487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ángulo rectángulo 21">
            <a:extLst>
              <a:ext uri="{FF2B5EF4-FFF2-40B4-BE49-F238E27FC236}">
                <a16:creationId xmlns:a16="http://schemas.microsoft.com/office/drawing/2014/main" id="{4DCB2FA3-309D-47FE-85F9-CCBE06B2ADC7}"/>
              </a:ext>
            </a:extLst>
          </p:cNvPr>
          <p:cNvSpPr/>
          <p:nvPr/>
        </p:nvSpPr>
        <p:spPr>
          <a:xfrm>
            <a:off x="-2146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38FEA56-740C-4C82-AB89-BE67E2B64518}"/>
              </a:ext>
            </a:extLst>
          </p:cNvPr>
          <p:cNvGrpSpPr/>
          <p:nvPr/>
        </p:nvGrpSpPr>
        <p:grpSpPr>
          <a:xfrm>
            <a:off x="333595" y="2482187"/>
            <a:ext cx="5930958" cy="3571397"/>
            <a:chOff x="165042" y="2086463"/>
            <a:chExt cx="5930958" cy="357139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CBDD023-020E-4F0A-8DEA-3F0A9140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7619" y="2909527"/>
              <a:ext cx="5878381" cy="274833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02F8596-351C-4C3F-93E6-E115A4293E43}"/>
                </a:ext>
              </a:extLst>
            </p:cNvPr>
            <p:cNvSpPr txBox="1"/>
            <p:nvPr/>
          </p:nvSpPr>
          <p:spPr>
            <a:xfrm>
              <a:off x="165042" y="2086463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Tw Cen MT" panose="020B0602020104020603" pitchFamily="34" charset="0"/>
                </a:rPr>
                <a:t>Testimonio de </a:t>
              </a:r>
              <a:r>
                <a:rPr lang="en-US" sz="4400" b="1" dirty="0" err="1">
                  <a:latin typeface="Tw Cen MT" panose="020B0602020104020603" pitchFamily="34" charset="0"/>
                </a:rPr>
                <a:t>clientes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6282048" y="2380944"/>
            <a:ext cx="5642735" cy="3682651"/>
            <a:chOff x="5953594" y="1907177"/>
            <a:chExt cx="5642735" cy="368265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11698" y="2841495"/>
              <a:ext cx="5218253" cy="274833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5953594" y="1907177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Plantillas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arreglos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2E375588-8915-45AD-BF9E-80661CD83D3A}"/>
              </a:ext>
            </a:extLst>
          </p:cNvPr>
          <p:cNvGrpSpPr/>
          <p:nvPr/>
        </p:nvGrpSpPr>
        <p:grpSpPr>
          <a:xfrm>
            <a:off x="1200918" y="1188569"/>
            <a:ext cx="9929926" cy="1047213"/>
            <a:chOff x="3018326" y="4445001"/>
            <a:chExt cx="3278302" cy="1047213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AD1484E-842B-4D6E-B182-D369C90B608D}"/>
                </a:ext>
              </a:extLst>
            </p:cNvPr>
            <p:cNvSpPr txBox="1"/>
            <p:nvPr/>
          </p:nvSpPr>
          <p:spPr>
            <a:xfrm>
              <a:off x="3018326" y="4445001"/>
              <a:ext cx="3278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Alternativa N°02: 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F296E59-BC46-433E-BD64-3FC50071035F}"/>
                </a:ext>
              </a:extLst>
            </p:cNvPr>
            <p:cNvSpPr txBox="1"/>
            <p:nvPr/>
          </p:nvSpPr>
          <p:spPr>
            <a:xfrm>
              <a:off x="3018326" y="4907439"/>
              <a:ext cx="3278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Aplicación Web con Gestión de Pedidos Personalizados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6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875F2A98-2C2D-4CA7-81D0-7BEAC1006300}"/>
              </a:ext>
            </a:extLst>
          </p:cNvPr>
          <p:cNvSpPr/>
          <p:nvPr/>
        </p:nvSpPr>
        <p:spPr>
          <a:xfrm>
            <a:off x="8511980" y="6258967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2935861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6897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817B3B32-B9D8-4EFA-A9E3-640E6D7C53BE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C4C1D7F-CE94-475E-8027-1D9959B8E276}"/>
              </a:ext>
            </a:extLst>
          </p:cNvPr>
          <p:cNvGrpSpPr/>
          <p:nvPr/>
        </p:nvGrpSpPr>
        <p:grpSpPr>
          <a:xfrm>
            <a:off x="746499" y="979423"/>
            <a:ext cx="10490379" cy="1267132"/>
            <a:chOff x="3018326" y="4445001"/>
            <a:chExt cx="2948258" cy="1267132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A3A5A6A-682B-420D-80DB-5994D2CDE5F6}"/>
                </a:ext>
              </a:extLst>
            </p:cNvPr>
            <p:cNvSpPr txBox="1"/>
            <p:nvPr/>
          </p:nvSpPr>
          <p:spPr>
            <a:xfrm>
              <a:off x="3018326" y="4445001"/>
              <a:ext cx="29482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Alternativa N°02: 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D0DEF71A-597A-4F7D-B1CE-309070ABA256}"/>
                </a:ext>
              </a:extLst>
            </p:cNvPr>
            <p:cNvSpPr txBox="1"/>
            <p:nvPr/>
          </p:nvSpPr>
          <p:spPr>
            <a:xfrm>
              <a:off x="3018326" y="5127358"/>
              <a:ext cx="2948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Aplicación Web con Gestión de Pedidos Personalizados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B142CCD-9C18-47C6-A997-3BA4E80BF9B4}"/>
              </a:ext>
            </a:extLst>
          </p:cNvPr>
          <p:cNvGrpSpPr/>
          <p:nvPr/>
        </p:nvGrpSpPr>
        <p:grpSpPr>
          <a:xfrm>
            <a:off x="746499" y="2409374"/>
            <a:ext cx="10296781" cy="3941776"/>
            <a:chOff x="-1718909" y="1968761"/>
            <a:chExt cx="10296781" cy="3941776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0CE8506-8848-4235-AE58-FA09072D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6251" y="2749951"/>
              <a:ext cx="5966459" cy="316058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5FC329CD-9AA7-494B-B039-60196873D99D}"/>
                </a:ext>
              </a:extLst>
            </p:cNvPr>
            <p:cNvSpPr txBox="1"/>
            <p:nvPr/>
          </p:nvSpPr>
          <p:spPr>
            <a:xfrm>
              <a:off x="-1718909" y="1968761"/>
              <a:ext cx="102967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Formulario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Atención</a:t>
              </a:r>
              <a:r>
                <a:rPr lang="en-US" sz="4400" b="1" dirty="0">
                  <a:latin typeface="Tw Cen MT" panose="020B0602020104020603" pitchFamily="34" charset="0"/>
                </a:rPr>
                <a:t> al </a:t>
              </a:r>
              <a:r>
                <a:rPr lang="en-US" sz="4400" b="1" dirty="0" err="1">
                  <a:latin typeface="Tw Cen MT" panose="020B0602020104020603" pitchFamily="34" charset="0"/>
                </a:rPr>
                <a:t>Cliente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7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EE763FAC-3635-492D-8F60-4F19A70CE86A}"/>
              </a:ext>
            </a:extLst>
          </p:cNvPr>
          <p:cNvSpPr/>
          <p:nvPr/>
        </p:nvSpPr>
        <p:spPr>
          <a:xfrm>
            <a:off x="528759" y="6149319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186658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ángulo rectángulo 21">
            <a:extLst>
              <a:ext uri="{FF2B5EF4-FFF2-40B4-BE49-F238E27FC236}">
                <a16:creationId xmlns:a16="http://schemas.microsoft.com/office/drawing/2014/main" id="{4DCB2FA3-309D-47FE-85F9-CCBE06B2ADC7}"/>
              </a:ext>
            </a:extLst>
          </p:cNvPr>
          <p:cNvSpPr/>
          <p:nvPr/>
        </p:nvSpPr>
        <p:spPr>
          <a:xfrm>
            <a:off x="-2146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38FEA56-740C-4C82-AB89-BE67E2B64518}"/>
              </a:ext>
            </a:extLst>
          </p:cNvPr>
          <p:cNvGrpSpPr/>
          <p:nvPr/>
        </p:nvGrpSpPr>
        <p:grpSpPr>
          <a:xfrm>
            <a:off x="161195" y="2336536"/>
            <a:ext cx="5716435" cy="3723021"/>
            <a:chOff x="284971" y="2042480"/>
            <a:chExt cx="5716435" cy="372302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CBDD023-020E-4F0A-8DEA-3F0A9140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5417" y="2758952"/>
              <a:ext cx="5625989" cy="300654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02F8596-351C-4C3F-93E6-E115A4293E43}"/>
                </a:ext>
              </a:extLst>
            </p:cNvPr>
            <p:cNvSpPr txBox="1"/>
            <p:nvPr/>
          </p:nvSpPr>
          <p:spPr>
            <a:xfrm>
              <a:off x="284971" y="2042480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Página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Inicio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5769205" y="2367016"/>
            <a:ext cx="6546047" cy="3710167"/>
            <a:chOff x="5447583" y="2369255"/>
            <a:chExt cx="6546047" cy="371016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33047" y="3072873"/>
              <a:ext cx="5638356" cy="300654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5447583" y="2369255"/>
              <a:ext cx="65460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b="1" dirty="0" err="1">
                  <a:latin typeface="Tw Cen MT" panose="020B0602020104020603" pitchFamily="34" charset="0"/>
                </a:rPr>
                <a:t>Información</a:t>
              </a:r>
              <a:r>
                <a:rPr lang="en-US" sz="3800" b="1" dirty="0">
                  <a:latin typeface="Tw Cen MT" panose="020B0602020104020603" pitchFamily="34" charset="0"/>
                </a:rPr>
                <a:t> de la </a:t>
              </a:r>
              <a:r>
                <a:rPr lang="en-US" sz="3800" b="1" dirty="0" err="1">
                  <a:latin typeface="Tw Cen MT" panose="020B0602020104020603" pitchFamily="34" charset="0"/>
                </a:rPr>
                <a:t>suscripción</a:t>
              </a:r>
              <a:endParaRPr lang="en-US" sz="38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AB90E769-6F4E-4FB7-A1ED-DE9DE860EB48}"/>
              </a:ext>
            </a:extLst>
          </p:cNvPr>
          <p:cNvGrpSpPr/>
          <p:nvPr/>
        </p:nvGrpSpPr>
        <p:grpSpPr>
          <a:xfrm>
            <a:off x="1200918" y="1199578"/>
            <a:ext cx="9929926" cy="1081932"/>
            <a:chOff x="3018326" y="4445001"/>
            <a:chExt cx="3278302" cy="1081932"/>
          </a:xfrm>
        </p:grpSpPr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C84A70C8-33E4-4CF9-8F5F-C61B761C9E2F}"/>
                </a:ext>
              </a:extLst>
            </p:cNvPr>
            <p:cNvSpPr txBox="1"/>
            <p:nvPr/>
          </p:nvSpPr>
          <p:spPr>
            <a:xfrm>
              <a:off x="3018326" y="4445001"/>
              <a:ext cx="3278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Alternativa N°03: </a:t>
              </a: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804A9FDE-D489-4C6B-8C53-05899BBC2F03}"/>
                </a:ext>
              </a:extLst>
            </p:cNvPr>
            <p:cNvSpPr txBox="1"/>
            <p:nvPr/>
          </p:nvSpPr>
          <p:spPr>
            <a:xfrm>
              <a:off x="3018326" y="4942158"/>
              <a:ext cx="3278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Plataforma de Suscripción para Entrega de Flores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21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1ED5A069-7C6A-461D-8842-B297E7CF73CB}"/>
              </a:ext>
            </a:extLst>
          </p:cNvPr>
          <p:cNvSpPr/>
          <p:nvPr/>
        </p:nvSpPr>
        <p:spPr>
          <a:xfrm>
            <a:off x="8590719" y="6290543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679494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6897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817B3B32-B9D8-4EFA-A9E3-640E6D7C53BE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010971B-E3F9-49AF-A04C-D2F5349B59AA}"/>
              </a:ext>
            </a:extLst>
          </p:cNvPr>
          <p:cNvGrpSpPr/>
          <p:nvPr/>
        </p:nvGrpSpPr>
        <p:grpSpPr>
          <a:xfrm>
            <a:off x="161195" y="2360262"/>
            <a:ext cx="5716435" cy="3687489"/>
            <a:chOff x="284971" y="2042480"/>
            <a:chExt cx="5716435" cy="3687489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FE5A262E-E009-4CD1-946A-7E885458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5417" y="2794484"/>
              <a:ext cx="5625989" cy="293548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07F01FE0-53F5-474C-8375-F9F75CDC2D4B}"/>
                </a:ext>
              </a:extLst>
            </p:cNvPr>
            <p:cNvSpPr txBox="1"/>
            <p:nvPr/>
          </p:nvSpPr>
          <p:spPr>
            <a:xfrm>
              <a:off x="284971" y="2042480"/>
              <a:ext cx="5642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latin typeface="Tw Cen MT" panose="020B0602020104020603" pitchFamily="34" charset="0"/>
                </a:rPr>
                <a:t>Tipos</a:t>
              </a:r>
              <a:r>
                <a:rPr lang="en-US" sz="4400" b="1" dirty="0">
                  <a:latin typeface="Tw Cen MT" panose="020B0602020104020603" pitchFamily="34" charset="0"/>
                </a:rPr>
                <a:t> de </a:t>
              </a:r>
              <a:r>
                <a:rPr lang="en-US" sz="4400" b="1" dirty="0" err="1">
                  <a:latin typeface="Tw Cen MT" panose="020B0602020104020603" pitchFamily="34" charset="0"/>
                </a:rPr>
                <a:t>suscripción</a:t>
              </a:r>
              <a:endParaRPr lang="en-US" sz="3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93127D8-A16B-4D89-BD23-869BF695E962}"/>
              </a:ext>
            </a:extLst>
          </p:cNvPr>
          <p:cNvGrpSpPr/>
          <p:nvPr/>
        </p:nvGrpSpPr>
        <p:grpSpPr>
          <a:xfrm>
            <a:off x="6215638" y="2412097"/>
            <a:ext cx="5638356" cy="3650894"/>
            <a:chOff x="5933047" y="2043462"/>
            <a:chExt cx="5638356" cy="3650894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C0F00EB-A887-42A9-BDB3-E7C859A51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33047" y="3457938"/>
              <a:ext cx="5638356" cy="223641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DCAB5BE2-E8B2-4125-A93E-CE888ACDC93E}"/>
                </a:ext>
              </a:extLst>
            </p:cNvPr>
            <p:cNvSpPr txBox="1"/>
            <p:nvPr/>
          </p:nvSpPr>
          <p:spPr>
            <a:xfrm>
              <a:off x="6031781" y="2043462"/>
              <a:ext cx="51627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latin typeface="Tw Cen MT" panose="020B0602020104020603" pitchFamily="34" charset="0"/>
                </a:rPr>
                <a:t>Formulario</a:t>
              </a:r>
              <a:r>
                <a:rPr lang="en-US" sz="4000" b="1" dirty="0">
                  <a:latin typeface="Tw Cen MT" panose="020B0602020104020603" pitchFamily="34" charset="0"/>
                </a:rPr>
                <a:t> de </a:t>
              </a:r>
              <a:r>
                <a:rPr lang="en-US" sz="4000" b="1" dirty="0" err="1">
                  <a:latin typeface="Tw Cen MT" panose="020B0602020104020603" pitchFamily="34" charset="0"/>
                </a:rPr>
                <a:t>detalles</a:t>
              </a:r>
              <a:r>
                <a:rPr lang="en-US" sz="4000" b="1" dirty="0">
                  <a:latin typeface="Tw Cen MT" panose="020B0602020104020603" pitchFamily="34" charset="0"/>
                </a:rPr>
                <a:t> de </a:t>
              </a:r>
              <a:r>
                <a:rPr lang="en-US" sz="4000" b="1" dirty="0" err="1">
                  <a:latin typeface="Tw Cen MT" panose="020B0602020104020603" pitchFamily="34" charset="0"/>
                </a:rPr>
                <a:t>envío</a:t>
              </a:r>
              <a:endParaRPr lang="en-US" sz="40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8" name="Group 4">
            <a:extLst>
              <a:ext uri="{FF2B5EF4-FFF2-40B4-BE49-F238E27FC236}">
                <a16:creationId xmlns:a16="http://schemas.microsoft.com/office/drawing/2014/main" id="{C8C1428D-1C15-456E-997E-6980FA9C4312}"/>
              </a:ext>
            </a:extLst>
          </p:cNvPr>
          <p:cNvGrpSpPr/>
          <p:nvPr/>
        </p:nvGrpSpPr>
        <p:grpSpPr>
          <a:xfrm>
            <a:off x="1061155" y="1228483"/>
            <a:ext cx="9929926" cy="1081932"/>
            <a:chOff x="3018326" y="4445001"/>
            <a:chExt cx="3278302" cy="1081932"/>
          </a:xfrm>
        </p:grpSpPr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08A9A522-4AD7-49AB-B07E-869CAA4496F4}"/>
                </a:ext>
              </a:extLst>
            </p:cNvPr>
            <p:cNvSpPr txBox="1"/>
            <p:nvPr/>
          </p:nvSpPr>
          <p:spPr>
            <a:xfrm>
              <a:off x="3018326" y="4445001"/>
              <a:ext cx="3278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Alternativa N°03: </a:t>
              </a:r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E13DBE75-C7D9-47CC-9E19-86CB6F47C460}"/>
                </a:ext>
              </a:extLst>
            </p:cNvPr>
            <p:cNvSpPr txBox="1"/>
            <p:nvPr/>
          </p:nvSpPr>
          <p:spPr>
            <a:xfrm>
              <a:off x="3018326" y="4942158"/>
              <a:ext cx="3278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Plataforma de Suscripción para Entrega de Flores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1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C210F336-AA5F-4F04-9737-CE50C78C435F}"/>
              </a:ext>
            </a:extLst>
          </p:cNvPr>
          <p:cNvSpPr/>
          <p:nvPr/>
        </p:nvSpPr>
        <p:spPr>
          <a:xfrm>
            <a:off x="2113719" y="6285359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19777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ángulo rectángulo 21">
            <a:extLst>
              <a:ext uri="{FF2B5EF4-FFF2-40B4-BE49-F238E27FC236}">
                <a16:creationId xmlns:a16="http://schemas.microsoft.com/office/drawing/2014/main" id="{4DCB2FA3-309D-47FE-85F9-CCBE06B2ADC7}"/>
              </a:ext>
            </a:extLst>
          </p:cNvPr>
          <p:cNvSpPr/>
          <p:nvPr/>
        </p:nvSpPr>
        <p:spPr>
          <a:xfrm>
            <a:off x="-2146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13DF89B-8B16-454D-B19D-C3CDF3485544}"/>
              </a:ext>
            </a:extLst>
          </p:cNvPr>
          <p:cNvGrpSpPr/>
          <p:nvPr/>
        </p:nvGrpSpPr>
        <p:grpSpPr>
          <a:xfrm>
            <a:off x="1061155" y="145829"/>
            <a:ext cx="10069689" cy="837382"/>
            <a:chOff x="1174047" y="280218"/>
            <a:chExt cx="10069689" cy="83738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E126B31C-22A9-4661-8A44-96580CEDD23B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5986EC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ALTERNATIVAS DE SOLUCIÓN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A853487-A667-48DA-8F5A-E64185E9AD18}"/>
                </a:ext>
              </a:extLst>
            </p:cNvPr>
            <p:cNvCxnSpPr/>
            <p:nvPr/>
          </p:nvCxnSpPr>
          <p:spPr>
            <a:xfrm>
              <a:off x="1618753" y="965838"/>
              <a:ext cx="9180000" cy="0"/>
            </a:xfrm>
            <a:prstGeom prst="line">
              <a:avLst/>
            </a:prstGeom>
            <a:ln w="76200">
              <a:solidFill>
                <a:srgbClr val="5986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B2E8E4A-20FB-4911-8C46-C705C540FBCD}"/>
              </a:ext>
            </a:extLst>
          </p:cNvPr>
          <p:cNvGrpSpPr/>
          <p:nvPr/>
        </p:nvGrpSpPr>
        <p:grpSpPr>
          <a:xfrm>
            <a:off x="2496284" y="2150636"/>
            <a:ext cx="7339193" cy="4474366"/>
            <a:chOff x="5051009" y="2128987"/>
            <a:chExt cx="7339193" cy="4474366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4391C08-13A7-40D7-8F9C-3F141B7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1009" y="2773476"/>
              <a:ext cx="7339193" cy="38298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E42DADC4-C18C-4E52-8795-8FAC229B9BA1}"/>
                </a:ext>
              </a:extLst>
            </p:cNvPr>
            <p:cNvSpPr txBox="1"/>
            <p:nvPr/>
          </p:nvSpPr>
          <p:spPr>
            <a:xfrm>
              <a:off x="5377563" y="2128987"/>
              <a:ext cx="65460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b="1" dirty="0" err="1">
                  <a:latin typeface="Tw Cen MT" panose="020B0602020104020603" pitchFamily="34" charset="0"/>
                </a:rPr>
                <a:t>Formulario</a:t>
              </a:r>
              <a:r>
                <a:rPr lang="en-US" sz="3800" b="1" dirty="0">
                  <a:latin typeface="Tw Cen MT" panose="020B0602020104020603" pitchFamily="34" charset="0"/>
                </a:rPr>
                <a:t> de </a:t>
              </a:r>
              <a:r>
                <a:rPr lang="en-US" sz="3800" b="1" dirty="0" err="1">
                  <a:latin typeface="Tw Cen MT" panose="020B0602020104020603" pitchFamily="34" charset="0"/>
                </a:rPr>
                <a:t>pago</a:t>
              </a:r>
              <a:endParaRPr lang="en-US" sz="38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2E375588-8915-45AD-BF9E-80661CD83D3A}"/>
              </a:ext>
            </a:extLst>
          </p:cNvPr>
          <p:cNvGrpSpPr/>
          <p:nvPr/>
        </p:nvGrpSpPr>
        <p:grpSpPr>
          <a:xfrm>
            <a:off x="1200918" y="1025957"/>
            <a:ext cx="9929926" cy="1081932"/>
            <a:chOff x="3018326" y="4445001"/>
            <a:chExt cx="3278302" cy="1081932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AD1484E-842B-4D6E-B182-D369C90B608D}"/>
                </a:ext>
              </a:extLst>
            </p:cNvPr>
            <p:cNvSpPr txBox="1"/>
            <p:nvPr/>
          </p:nvSpPr>
          <p:spPr>
            <a:xfrm>
              <a:off x="3018326" y="4445001"/>
              <a:ext cx="3278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Alternativa N°03: 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F296E59-BC46-433E-BD64-3FC50071035F}"/>
                </a:ext>
              </a:extLst>
            </p:cNvPr>
            <p:cNvSpPr txBox="1"/>
            <p:nvPr/>
          </p:nvSpPr>
          <p:spPr>
            <a:xfrm>
              <a:off x="3018326" y="4942158"/>
              <a:ext cx="3278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 dirty="0">
                  <a:latin typeface="Tw Cen MT" panose="020B0602020104020603" pitchFamily="34" charset="0"/>
                </a:rPr>
                <a:t>Plataforma de Suscripción para Entrega de Flores</a:t>
              </a:r>
              <a:endParaRPr lang="en-US" sz="32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6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3DA7C57E-A411-4E6F-A4D4-492E6572ABE9}"/>
              </a:ext>
            </a:extLst>
          </p:cNvPr>
          <p:cNvSpPr/>
          <p:nvPr/>
        </p:nvSpPr>
        <p:spPr>
          <a:xfrm>
            <a:off x="10393546" y="6221340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70769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126B31C-22A9-4661-8A44-96580CEDD23B}"/>
              </a:ext>
            </a:extLst>
          </p:cNvPr>
          <p:cNvSpPr txBox="1">
            <a:spLocks/>
          </p:cNvSpPr>
          <p:nvPr/>
        </p:nvSpPr>
        <p:spPr>
          <a:xfrm>
            <a:off x="1538991" y="193560"/>
            <a:ext cx="4487256" cy="2656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7200" b="1" dirty="0">
                <a:solidFill>
                  <a:srgbClr val="5986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 </a:t>
            </a:r>
          </a:p>
          <a:p>
            <a:pPr algn="ctr"/>
            <a:r>
              <a:rPr lang="es-PE" sz="7200" b="1" dirty="0" err="1">
                <a:solidFill>
                  <a:srgbClr val="2E58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Charter</a:t>
            </a:r>
            <a:r>
              <a:rPr lang="es-PE" sz="7200" b="1" dirty="0">
                <a:solidFill>
                  <a:srgbClr val="2E58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8D6887-0D18-4E2A-B646-66CD8C9259C8}"/>
              </a:ext>
            </a:extLst>
          </p:cNvPr>
          <p:cNvSpPr/>
          <p:nvPr/>
        </p:nvSpPr>
        <p:spPr>
          <a:xfrm>
            <a:off x="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C646BA0-2A78-422C-9DD0-EF368C6773B3}"/>
              </a:ext>
            </a:extLst>
          </p:cNvPr>
          <p:cNvSpPr txBox="1">
            <a:spLocks/>
          </p:cNvSpPr>
          <p:nvPr/>
        </p:nvSpPr>
        <p:spPr>
          <a:xfrm rot="16200000">
            <a:off x="-1925391" y="2824162"/>
            <a:ext cx="5310366" cy="11562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PLANIFICACIÓN DEL PROYECTO</a:t>
            </a:r>
            <a:endParaRPr lang="es-PE" sz="36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01738ED-66A3-4AF6-AFDB-D4BC68A81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3"/>
          <a:stretch/>
        </p:blipFill>
        <p:spPr>
          <a:xfrm>
            <a:off x="6398635" y="193560"/>
            <a:ext cx="5529205" cy="6572480"/>
          </a:xfrm>
          <a:prstGeom prst="rect">
            <a:avLst/>
          </a:prstGeom>
        </p:spPr>
      </p:pic>
      <p:pic>
        <p:nvPicPr>
          <p:cNvPr id="8196" name="Picture 4" descr="Icono de Gestión de proyectos Generic Blue">
            <a:extLst>
              <a:ext uri="{FF2B5EF4-FFF2-40B4-BE49-F238E27FC236}">
                <a16:creationId xmlns:a16="http://schemas.microsoft.com/office/drawing/2014/main" id="{731E88B2-FC0F-4D76-A70A-AFA1160E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39" y="2326120"/>
            <a:ext cx="3861320" cy="386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1D563F2E-781B-4510-951A-EC796619EE0A}"/>
              </a:ext>
            </a:extLst>
          </p:cNvPr>
          <p:cNvSpPr/>
          <p:nvPr/>
        </p:nvSpPr>
        <p:spPr>
          <a:xfrm>
            <a:off x="3045321" y="6187440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83098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126B31C-22A9-4661-8A44-96580CEDD23B}"/>
              </a:ext>
            </a:extLst>
          </p:cNvPr>
          <p:cNvSpPr txBox="1">
            <a:spLocks/>
          </p:cNvSpPr>
          <p:nvPr/>
        </p:nvSpPr>
        <p:spPr>
          <a:xfrm>
            <a:off x="282337" y="122440"/>
            <a:ext cx="10261599" cy="13675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2E58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Estructura de Desglose del Trabajo (WBS/EDT)</a:t>
            </a:r>
            <a:endParaRPr lang="es-PE" b="1" dirty="0">
              <a:solidFill>
                <a:srgbClr val="2E58FF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8D6887-0D18-4E2A-B646-66CD8C9259C8}"/>
              </a:ext>
            </a:extLst>
          </p:cNvPr>
          <p:cNvSpPr/>
          <p:nvPr/>
        </p:nvSpPr>
        <p:spPr>
          <a:xfrm>
            <a:off x="1088136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C646BA0-2A78-422C-9DD0-EF368C6773B3}"/>
              </a:ext>
            </a:extLst>
          </p:cNvPr>
          <p:cNvSpPr txBox="1">
            <a:spLocks/>
          </p:cNvSpPr>
          <p:nvPr/>
        </p:nvSpPr>
        <p:spPr>
          <a:xfrm rot="5400000" flipH="1">
            <a:off x="8813729" y="2824162"/>
            <a:ext cx="5310366" cy="11562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PLANIFICACIÓN DEL PROYECTO</a:t>
            </a:r>
            <a:endParaRPr lang="es-PE" sz="36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DD1396-C905-4B0A-ADC2-EB976F27DE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 b="4673"/>
          <a:stretch/>
        </p:blipFill>
        <p:spPr bwMode="auto">
          <a:xfrm>
            <a:off x="624045" y="1413827"/>
            <a:ext cx="9582468" cy="5049000"/>
          </a:xfrm>
          <a:prstGeom prst="rect">
            <a:avLst/>
          </a:prstGeom>
          <a:noFill/>
        </p:spPr>
      </p:pic>
      <p:sp>
        <p:nvSpPr>
          <p:cNvPr id="10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3AB2D1C5-3CAB-4032-8DEF-5238E46582E7}"/>
              </a:ext>
            </a:extLst>
          </p:cNvPr>
          <p:cNvSpPr/>
          <p:nvPr/>
        </p:nvSpPr>
        <p:spPr>
          <a:xfrm>
            <a:off x="282337" y="628776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236145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126B31C-22A9-4661-8A44-96580CEDD23B}"/>
              </a:ext>
            </a:extLst>
          </p:cNvPr>
          <p:cNvSpPr txBox="1">
            <a:spLocks/>
          </p:cNvSpPr>
          <p:nvPr/>
        </p:nvSpPr>
        <p:spPr>
          <a:xfrm>
            <a:off x="1285225" y="173345"/>
            <a:ext cx="9504929" cy="11475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7200" b="1" dirty="0">
                <a:solidFill>
                  <a:srgbClr val="AE3D8B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Diagrama</a:t>
            </a:r>
            <a:r>
              <a:rPr lang="es-PE" sz="7200" b="1" dirty="0">
                <a:solidFill>
                  <a:srgbClr val="5986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</a:t>
            </a:r>
            <a:r>
              <a:rPr lang="es-PE" sz="7200" b="1" dirty="0">
                <a:solidFill>
                  <a:srgbClr val="FA339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 Gantt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8D6887-0D18-4E2A-B646-66CD8C9259C8}"/>
              </a:ext>
            </a:extLst>
          </p:cNvPr>
          <p:cNvSpPr/>
          <p:nvPr/>
        </p:nvSpPr>
        <p:spPr>
          <a:xfrm>
            <a:off x="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C646BA0-2A78-422C-9DD0-EF368C6773B3}"/>
              </a:ext>
            </a:extLst>
          </p:cNvPr>
          <p:cNvSpPr txBox="1">
            <a:spLocks/>
          </p:cNvSpPr>
          <p:nvPr/>
        </p:nvSpPr>
        <p:spPr>
          <a:xfrm rot="16200000">
            <a:off x="-1925391" y="2824162"/>
            <a:ext cx="5310366" cy="11562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PLANIFICACIÓN DEL PROYECTO</a:t>
            </a:r>
            <a:endParaRPr lang="es-PE" sz="36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062CDE-BFAD-423E-A494-F3F64A09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10" y="1320905"/>
            <a:ext cx="8496961" cy="5178581"/>
          </a:xfrm>
          <a:prstGeom prst="rect">
            <a:avLst/>
          </a:prstGeom>
        </p:spPr>
      </p:pic>
      <p:sp>
        <p:nvSpPr>
          <p:cNvPr id="9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F5A0055F-2109-4EDA-8574-9F95BEFE052F}"/>
              </a:ext>
            </a:extLst>
          </p:cNvPr>
          <p:cNvSpPr/>
          <p:nvPr/>
        </p:nvSpPr>
        <p:spPr>
          <a:xfrm>
            <a:off x="10479343" y="6082697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217099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8" t="292" r="14828" b="-292"/>
          <a:stretch/>
        </p:blipFill>
        <p:spPr>
          <a:xfrm>
            <a:off x="1684970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3" t="-584" r="19178" b="584"/>
          <a:stretch/>
        </p:blipFill>
        <p:spPr>
          <a:xfrm>
            <a:off x="4650907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16397422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19339911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22282401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25201443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28167382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7569953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 r="-14"/>
          <a:stretch/>
        </p:blipFill>
        <p:spPr>
          <a:xfrm>
            <a:off x="10512443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8" t="292" r="2254" b="-292"/>
          <a:stretch/>
        </p:blipFill>
        <p:spPr>
          <a:xfrm>
            <a:off x="13454933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31086424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5" t="-200" r="12225" b="200"/>
          <a:stretch/>
        </p:blipFill>
        <p:spPr>
          <a:xfrm>
            <a:off x="34052360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1257519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2885ED40-45D2-4A7A-9984-7AD34501DE6D}"/>
              </a:ext>
            </a:extLst>
          </p:cNvPr>
          <p:cNvSpPr/>
          <p:nvPr/>
        </p:nvSpPr>
        <p:spPr>
          <a:xfrm>
            <a:off x="5111736" y="5557082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ANÁLISIS DEL CONTEXTO</a:t>
            </a:r>
          </a:p>
        </p:txBody>
      </p:sp>
    </p:spTree>
    <p:extLst>
      <p:ext uri="{BB962C8B-B14F-4D97-AF65-F5344CB8AC3E}">
        <p14:creationId xmlns:p14="http://schemas.microsoft.com/office/powerpoint/2010/main" val="302621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126B31C-22A9-4661-8A44-96580CEDD23B}"/>
              </a:ext>
            </a:extLst>
          </p:cNvPr>
          <p:cNvSpPr txBox="1">
            <a:spLocks/>
          </p:cNvSpPr>
          <p:nvPr/>
        </p:nvSpPr>
        <p:spPr>
          <a:xfrm>
            <a:off x="1168385" y="173345"/>
            <a:ext cx="9504929" cy="11475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7200" b="1" dirty="0">
                <a:solidFill>
                  <a:srgbClr val="AE3D8B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Diagrama</a:t>
            </a:r>
            <a:r>
              <a:rPr lang="es-PE" sz="7200" b="1" dirty="0">
                <a:solidFill>
                  <a:srgbClr val="5986EC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</a:t>
            </a:r>
            <a:r>
              <a:rPr lang="es-PE" sz="7200" b="1" dirty="0">
                <a:solidFill>
                  <a:srgbClr val="FA339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 Gantt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FE5278-6561-4FF0-960C-796AE608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4" y="1320905"/>
            <a:ext cx="8370189" cy="53474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9E3319A-ACBC-4B45-ACBC-045BB6A90E83}"/>
              </a:ext>
            </a:extLst>
          </p:cNvPr>
          <p:cNvSpPr/>
          <p:nvPr/>
        </p:nvSpPr>
        <p:spPr>
          <a:xfrm>
            <a:off x="1088136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105B9B1-C245-470C-B2A2-61875ADEF3E5}"/>
              </a:ext>
            </a:extLst>
          </p:cNvPr>
          <p:cNvSpPr txBox="1">
            <a:spLocks/>
          </p:cNvSpPr>
          <p:nvPr/>
        </p:nvSpPr>
        <p:spPr>
          <a:xfrm rot="5400000" flipH="1">
            <a:off x="8813729" y="2824162"/>
            <a:ext cx="5310366" cy="11562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PLANIFICACIÓN DEL PROYECTO</a:t>
            </a:r>
            <a:endParaRPr lang="es-PE" sz="36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0" name="Rectangle: Rounded Corners 19">
            <a:hlinkClick r:id="rId3" action="ppaction://hlinksldjump"/>
            <a:extLst>
              <a:ext uri="{FF2B5EF4-FFF2-40B4-BE49-F238E27FC236}">
                <a16:creationId xmlns:a16="http://schemas.microsoft.com/office/drawing/2014/main" id="{E7270D57-6FA3-4303-9130-AE7DD29D4A77}"/>
              </a:ext>
            </a:extLst>
          </p:cNvPr>
          <p:cNvSpPr/>
          <p:nvPr/>
        </p:nvSpPr>
        <p:spPr>
          <a:xfrm>
            <a:off x="207936" y="6264714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90370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riángulo rectángulo 48">
            <a:extLst>
              <a:ext uri="{FF2B5EF4-FFF2-40B4-BE49-F238E27FC236}">
                <a16:creationId xmlns:a16="http://schemas.microsoft.com/office/drawing/2014/main" id="{6183AC66-263D-48A9-A50A-0F74BB6A92D2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CC8F7F7-E714-4644-A53E-864F42E7F309}"/>
              </a:ext>
            </a:extLst>
          </p:cNvPr>
          <p:cNvGrpSpPr/>
          <p:nvPr/>
        </p:nvGrpSpPr>
        <p:grpSpPr>
          <a:xfrm>
            <a:off x="1132914" y="146431"/>
            <a:ext cx="10069689" cy="837382"/>
            <a:chOff x="1174047" y="280218"/>
            <a:chExt cx="10069689" cy="837382"/>
          </a:xfrm>
        </p:grpSpPr>
        <p:sp>
          <p:nvSpPr>
            <p:cNvPr id="47" name="Título 1">
              <a:extLst>
                <a:ext uri="{FF2B5EF4-FFF2-40B4-BE49-F238E27FC236}">
                  <a16:creationId xmlns:a16="http://schemas.microsoft.com/office/drawing/2014/main" id="{AF0C702C-28B2-4782-AD0C-C98372D22326}"/>
                </a:ext>
              </a:extLst>
            </p:cNvPr>
            <p:cNvSpPr txBox="1">
              <a:spLocks/>
            </p:cNvSpPr>
            <p:nvPr/>
          </p:nvSpPr>
          <p:spPr>
            <a:xfrm>
              <a:off x="1174047" y="280218"/>
              <a:ext cx="10069689" cy="83738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5400" b="1" dirty="0">
                  <a:solidFill>
                    <a:srgbClr val="6D76ED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ANÁLISIS DE REQUERIMIENTOS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E909E3BF-E86B-46C9-B837-FF29BBF8FD28}"/>
                </a:ext>
              </a:extLst>
            </p:cNvPr>
            <p:cNvCxnSpPr/>
            <p:nvPr/>
          </p:nvCxnSpPr>
          <p:spPr>
            <a:xfrm>
              <a:off x="1427275" y="965838"/>
              <a:ext cx="9576000" cy="0"/>
            </a:xfrm>
            <a:prstGeom prst="line">
              <a:avLst/>
            </a:prstGeom>
            <a:ln w="76200">
              <a:solidFill>
                <a:srgbClr val="6D76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buscar vector de icono de información. ilustración de símbolo de contorno  aislado 9755068 Vector en Vecteezy">
            <a:extLst>
              <a:ext uri="{FF2B5EF4-FFF2-40B4-BE49-F238E27FC236}">
                <a16:creationId xmlns:a16="http://schemas.microsoft.com/office/drawing/2014/main" id="{894FDDF3-BFE0-458A-8746-E68516E45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2" t="12629" r="5870" b="8438"/>
          <a:stretch/>
        </p:blipFill>
        <p:spPr bwMode="auto">
          <a:xfrm>
            <a:off x="265189" y="2400953"/>
            <a:ext cx="4665684" cy="416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46E123A2-E3B7-46FA-ACA2-B7C3BE35E5BF}"/>
              </a:ext>
            </a:extLst>
          </p:cNvPr>
          <p:cNvGrpSpPr/>
          <p:nvPr/>
        </p:nvGrpSpPr>
        <p:grpSpPr>
          <a:xfrm>
            <a:off x="0" y="1090034"/>
            <a:ext cx="8971280" cy="1808515"/>
            <a:chOff x="0" y="1059554"/>
            <a:chExt cx="8971280" cy="1808515"/>
          </a:xfrm>
        </p:grpSpPr>
        <p:sp>
          <p:nvSpPr>
            <p:cNvPr id="3" name="Flecha: pentágono 2">
              <a:extLst>
                <a:ext uri="{FF2B5EF4-FFF2-40B4-BE49-F238E27FC236}">
                  <a16:creationId xmlns:a16="http://schemas.microsoft.com/office/drawing/2014/main" id="{C1B3BCB7-0A24-4CDD-81FC-57CAED3A092D}"/>
                </a:ext>
              </a:extLst>
            </p:cNvPr>
            <p:cNvSpPr/>
            <p:nvPr/>
          </p:nvSpPr>
          <p:spPr>
            <a:xfrm>
              <a:off x="0" y="1059554"/>
              <a:ext cx="8971280" cy="1073876"/>
            </a:xfrm>
            <a:prstGeom prst="homePlate">
              <a:avLst/>
            </a:prstGeom>
            <a:gradFill>
              <a:gsLst>
                <a:gs pos="54000">
                  <a:srgbClr val="8166EE"/>
                </a:gs>
                <a:gs pos="28000">
                  <a:srgbClr val="B33DF0"/>
                </a:gs>
                <a:gs pos="100000">
                  <a:srgbClr val="4B92EB"/>
                </a:gs>
              </a:gsLst>
              <a:lin ang="2700000" scaled="1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0" name="Título 1">
              <a:extLst>
                <a:ext uri="{FF2B5EF4-FFF2-40B4-BE49-F238E27FC236}">
                  <a16:creationId xmlns:a16="http://schemas.microsoft.com/office/drawing/2014/main" id="{B7DA48F4-3DF0-40F7-9DE4-B128AB205C66}"/>
                </a:ext>
              </a:extLst>
            </p:cNvPr>
            <p:cNvSpPr txBox="1">
              <a:spLocks/>
            </p:cNvSpPr>
            <p:nvPr/>
          </p:nvSpPr>
          <p:spPr>
            <a:xfrm>
              <a:off x="40779" y="1161867"/>
              <a:ext cx="8476243" cy="170620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s-PE" sz="4000" b="1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Levantamiento de  información</a:t>
              </a:r>
              <a:endParaRPr lang="es-PE" sz="36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  <p:grpSp>
        <p:nvGrpSpPr>
          <p:cNvPr id="51" name="Group 1">
            <a:extLst>
              <a:ext uri="{FF2B5EF4-FFF2-40B4-BE49-F238E27FC236}">
                <a16:creationId xmlns:a16="http://schemas.microsoft.com/office/drawing/2014/main" id="{78611D1A-21C7-4C23-B8F3-CD5D4B9AACCC}"/>
              </a:ext>
            </a:extLst>
          </p:cNvPr>
          <p:cNvGrpSpPr/>
          <p:nvPr/>
        </p:nvGrpSpPr>
        <p:grpSpPr>
          <a:xfrm>
            <a:off x="9935642" y="2400953"/>
            <a:ext cx="1805441" cy="1894017"/>
            <a:chOff x="6381342" y="2182683"/>
            <a:chExt cx="1805441" cy="1894017"/>
          </a:xfrm>
        </p:grpSpPr>
        <p:sp>
          <p:nvSpPr>
            <p:cNvPr id="52" name="Rectangle: Top Corners Rounded 2">
              <a:extLst>
                <a:ext uri="{FF2B5EF4-FFF2-40B4-BE49-F238E27FC236}">
                  <a16:creationId xmlns:a16="http://schemas.microsoft.com/office/drawing/2014/main" id="{BF6C7ECC-86E2-461D-B022-BDCF7B58901E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3">
              <a:extLst>
                <a:ext uri="{FF2B5EF4-FFF2-40B4-BE49-F238E27FC236}">
                  <a16:creationId xmlns:a16="http://schemas.microsoft.com/office/drawing/2014/main" id="{9853B79F-B822-4708-9D06-F29173625601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Literatura</a:t>
              </a:r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académica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B5563B15-791F-49DE-AABA-C367C182564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55" name="Group 5">
            <a:extLst>
              <a:ext uri="{FF2B5EF4-FFF2-40B4-BE49-F238E27FC236}">
                <a16:creationId xmlns:a16="http://schemas.microsoft.com/office/drawing/2014/main" id="{E4D64C84-C718-48AB-8ADE-7B4FD73DA69F}"/>
              </a:ext>
            </a:extLst>
          </p:cNvPr>
          <p:cNvGrpSpPr/>
          <p:nvPr/>
        </p:nvGrpSpPr>
        <p:grpSpPr>
          <a:xfrm>
            <a:off x="7438765" y="2400953"/>
            <a:ext cx="1805441" cy="1894017"/>
            <a:chOff x="3884465" y="2182683"/>
            <a:chExt cx="1805441" cy="1894017"/>
          </a:xfrm>
        </p:grpSpPr>
        <p:sp>
          <p:nvSpPr>
            <p:cNvPr id="56" name="Rectangle: Top Corners Rounded 6">
              <a:extLst>
                <a:ext uri="{FF2B5EF4-FFF2-40B4-BE49-F238E27FC236}">
                  <a16:creationId xmlns:a16="http://schemas.microsoft.com/office/drawing/2014/main" id="{2459F8C9-A831-4D12-B31F-A20E24F9BD89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679FB145-B54E-4A35-9CF3-B06409622344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Encuesta</a:t>
              </a:r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 a </a:t>
              </a:r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usuarios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23E352FF-7897-4325-8601-CA548273E5A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78E6C3B4-C5E2-46F6-82C0-DA6B05FB57CD}"/>
              </a:ext>
            </a:extLst>
          </p:cNvPr>
          <p:cNvGrpSpPr/>
          <p:nvPr/>
        </p:nvGrpSpPr>
        <p:grpSpPr>
          <a:xfrm>
            <a:off x="4941888" y="2400953"/>
            <a:ext cx="1805441" cy="1894017"/>
            <a:chOff x="1387588" y="2182683"/>
            <a:chExt cx="1805441" cy="1894017"/>
          </a:xfrm>
        </p:grpSpPr>
        <p:sp>
          <p:nvSpPr>
            <p:cNvPr id="60" name="Rectangle: Top Corners Rounded 10">
              <a:extLst>
                <a:ext uri="{FF2B5EF4-FFF2-40B4-BE49-F238E27FC236}">
                  <a16:creationId xmlns:a16="http://schemas.microsoft.com/office/drawing/2014/main" id="{5E01AAC1-11A9-45C8-8EAE-C25FE9FC8D9D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11">
              <a:extLst>
                <a:ext uri="{FF2B5EF4-FFF2-40B4-BE49-F238E27FC236}">
                  <a16:creationId xmlns:a16="http://schemas.microsoft.com/office/drawing/2014/main" id="{9A0099FE-4338-45C3-B81F-B9E2003902E0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Entrevista</a:t>
              </a:r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estructurada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" name="TextBox 12">
              <a:extLst>
                <a:ext uri="{FF2B5EF4-FFF2-40B4-BE49-F238E27FC236}">
                  <a16:creationId xmlns:a16="http://schemas.microsoft.com/office/drawing/2014/main" id="{AA092E7F-DAF2-4BC2-8010-A9729D75A55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63" name="Freeform: Shape 13">
            <a:extLst>
              <a:ext uri="{FF2B5EF4-FFF2-40B4-BE49-F238E27FC236}">
                <a16:creationId xmlns:a16="http://schemas.microsoft.com/office/drawing/2014/main" id="{70AB9394-8E7E-4C8C-BF9C-AC5BA8EAC0C1}"/>
              </a:ext>
            </a:extLst>
          </p:cNvPr>
          <p:cNvSpPr/>
          <p:nvPr/>
        </p:nvSpPr>
        <p:spPr>
          <a:xfrm flipV="1">
            <a:off x="5048818" y="336152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14">
            <a:extLst>
              <a:ext uri="{FF2B5EF4-FFF2-40B4-BE49-F238E27FC236}">
                <a16:creationId xmlns:a16="http://schemas.microsoft.com/office/drawing/2014/main" id="{C6497931-54FC-4154-813E-D3F494276B9F}"/>
              </a:ext>
            </a:extLst>
          </p:cNvPr>
          <p:cNvSpPr/>
          <p:nvPr/>
        </p:nvSpPr>
        <p:spPr>
          <a:xfrm flipV="1">
            <a:off x="7545695" y="336152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15">
            <a:extLst>
              <a:ext uri="{FF2B5EF4-FFF2-40B4-BE49-F238E27FC236}">
                <a16:creationId xmlns:a16="http://schemas.microsoft.com/office/drawing/2014/main" id="{6A360A3F-511D-4E3A-9CB2-8258AA4B6330}"/>
              </a:ext>
            </a:extLst>
          </p:cNvPr>
          <p:cNvSpPr/>
          <p:nvPr/>
        </p:nvSpPr>
        <p:spPr>
          <a:xfrm flipV="1">
            <a:off x="10042572" y="336152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6">
            <a:extLst>
              <a:ext uri="{FF2B5EF4-FFF2-40B4-BE49-F238E27FC236}">
                <a16:creationId xmlns:a16="http://schemas.microsoft.com/office/drawing/2014/main" id="{DBB36CBF-E038-4FD0-8661-45D5408FBBC8}"/>
              </a:ext>
            </a:extLst>
          </p:cNvPr>
          <p:cNvGrpSpPr/>
          <p:nvPr/>
        </p:nvGrpSpPr>
        <p:grpSpPr>
          <a:xfrm>
            <a:off x="5062539" y="3494824"/>
            <a:ext cx="1591582" cy="1909823"/>
            <a:chOff x="1488849" y="3837442"/>
            <a:chExt cx="1591582" cy="1909823"/>
          </a:xfrm>
        </p:grpSpPr>
        <p:sp>
          <p:nvSpPr>
            <p:cNvPr id="67" name="TextBox 17">
              <a:extLst>
                <a:ext uri="{FF2B5EF4-FFF2-40B4-BE49-F238E27FC236}">
                  <a16:creationId xmlns:a16="http://schemas.microsoft.com/office/drawing/2014/main" id="{F456D218-D76E-49BB-8B17-41235A11BADD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451D5F6F-C8A2-4B1D-A618-B5A8213E58A0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latin typeface="Tw Cen MT" panose="020B0602020104020603" pitchFamily="34" charset="0"/>
                </a:rPr>
                <a:t>Se diseñó un formato de entrevista dirigido a Melody Loa Denegri, dueña de "El y Ella Detalles".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69" name="Group 19">
            <a:extLst>
              <a:ext uri="{FF2B5EF4-FFF2-40B4-BE49-F238E27FC236}">
                <a16:creationId xmlns:a16="http://schemas.microsoft.com/office/drawing/2014/main" id="{14480CBE-AA62-426D-B6E1-2C69791B12A6}"/>
              </a:ext>
            </a:extLst>
          </p:cNvPr>
          <p:cNvGrpSpPr/>
          <p:nvPr/>
        </p:nvGrpSpPr>
        <p:grpSpPr>
          <a:xfrm>
            <a:off x="7545694" y="3500911"/>
            <a:ext cx="1591582" cy="1478936"/>
            <a:chOff x="3977674" y="3837442"/>
            <a:chExt cx="1591582" cy="1478936"/>
          </a:xfrm>
        </p:grpSpPr>
        <p:sp>
          <p:nvSpPr>
            <p:cNvPr id="70" name="TextBox 20">
              <a:extLst>
                <a:ext uri="{FF2B5EF4-FFF2-40B4-BE49-F238E27FC236}">
                  <a16:creationId xmlns:a16="http://schemas.microsoft.com/office/drawing/2014/main" id="{D1D1C9C7-5DA7-4E11-9599-E6BB89600C62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1" name="TextBox 21">
              <a:extLst>
                <a:ext uri="{FF2B5EF4-FFF2-40B4-BE49-F238E27FC236}">
                  <a16:creationId xmlns:a16="http://schemas.microsoft.com/office/drawing/2014/main" id="{E0B86D25-BB3F-4EDA-80A8-63558CC64EE0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latin typeface="Tw Cen MT" panose="020B0602020104020603" pitchFamily="34" charset="0"/>
                </a:rPr>
                <a:t>Se preparó una encuesta para los clientes potenciales del sistema.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72" name="Group 22">
            <a:extLst>
              <a:ext uri="{FF2B5EF4-FFF2-40B4-BE49-F238E27FC236}">
                <a16:creationId xmlns:a16="http://schemas.microsoft.com/office/drawing/2014/main" id="{24B78AE7-F1B6-45ED-9E51-C2B3C49B56BE}"/>
              </a:ext>
            </a:extLst>
          </p:cNvPr>
          <p:cNvGrpSpPr/>
          <p:nvPr/>
        </p:nvGrpSpPr>
        <p:grpSpPr>
          <a:xfrm>
            <a:off x="10042572" y="3480125"/>
            <a:ext cx="1591582" cy="1909823"/>
            <a:chOff x="6488272" y="3837442"/>
            <a:chExt cx="1591582" cy="1909823"/>
          </a:xfrm>
        </p:grpSpPr>
        <p:sp>
          <p:nvSpPr>
            <p:cNvPr id="73" name="TextBox 23">
              <a:extLst>
                <a:ext uri="{FF2B5EF4-FFF2-40B4-BE49-F238E27FC236}">
                  <a16:creationId xmlns:a16="http://schemas.microsoft.com/office/drawing/2014/main" id="{9635BB3E-BB86-4B5B-A409-532CF12EC6EB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4" name="TextBox 24">
              <a:extLst>
                <a:ext uri="{FF2B5EF4-FFF2-40B4-BE49-F238E27FC236}">
                  <a16:creationId xmlns:a16="http://schemas.microsoft.com/office/drawing/2014/main" id="{38D8A188-1449-42A4-B0CF-0D0451F48FAC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latin typeface="Tw Cen MT" panose="020B0602020104020603" pitchFamily="34" charset="0"/>
                </a:rPr>
                <a:t> Investigación de artículos sobre comercio electrónico y sistemas de gestión de inventarios.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75" name="Picture 25">
            <a:extLst>
              <a:ext uri="{FF2B5EF4-FFF2-40B4-BE49-F238E27FC236}">
                <a16:creationId xmlns:a16="http://schemas.microsoft.com/office/drawing/2014/main" id="{147C84AE-DA85-4D84-AD29-336FD299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31" y="5402915"/>
            <a:ext cx="894354" cy="894352"/>
          </a:xfrm>
          <a:prstGeom prst="rect">
            <a:avLst/>
          </a:prstGeom>
        </p:spPr>
      </p:pic>
      <p:pic>
        <p:nvPicPr>
          <p:cNvPr id="76" name="Picture 26">
            <a:extLst>
              <a:ext uri="{FF2B5EF4-FFF2-40B4-BE49-F238E27FC236}">
                <a16:creationId xmlns:a16="http://schemas.microsoft.com/office/drawing/2014/main" id="{B5B58FA2-C6AE-48F4-81D0-35951DF40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99" y="5372522"/>
            <a:ext cx="897858" cy="897856"/>
          </a:xfrm>
          <a:prstGeom prst="rect">
            <a:avLst/>
          </a:prstGeom>
        </p:spPr>
      </p:pic>
      <p:pic>
        <p:nvPicPr>
          <p:cNvPr id="77" name="Picture 27">
            <a:extLst>
              <a:ext uri="{FF2B5EF4-FFF2-40B4-BE49-F238E27FC236}">
                <a16:creationId xmlns:a16="http://schemas.microsoft.com/office/drawing/2014/main" id="{C53664AD-B4CB-42C3-8A4C-8152914B2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146" y="5372435"/>
            <a:ext cx="907482" cy="907480"/>
          </a:xfrm>
          <a:prstGeom prst="rect">
            <a:avLst/>
          </a:prstGeom>
        </p:spPr>
      </p:pic>
      <p:sp>
        <p:nvSpPr>
          <p:cNvPr id="78" name="Rectangle: Rounded Corners 19">
            <a:hlinkClick r:id="rId7" action="ppaction://hlinksldjump"/>
            <a:extLst>
              <a:ext uri="{FF2B5EF4-FFF2-40B4-BE49-F238E27FC236}">
                <a16:creationId xmlns:a16="http://schemas.microsoft.com/office/drawing/2014/main" id="{AAA89928-3502-429F-95CA-7ED6D4584268}"/>
              </a:ext>
            </a:extLst>
          </p:cNvPr>
          <p:cNvSpPr/>
          <p:nvPr/>
        </p:nvSpPr>
        <p:spPr>
          <a:xfrm>
            <a:off x="1259143" y="6229862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292231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riángulo rectángulo 37">
            <a:extLst>
              <a:ext uri="{FF2B5EF4-FFF2-40B4-BE49-F238E27FC236}">
                <a16:creationId xmlns:a16="http://schemas.microsoft.com/office/drawing/2014/main" id="{3505A482-586D-4462-A1D7-DFD8208ED42E}"/>
              </a:ext>
            </a:extLst>
          </p:cNvPr>
          <p:cNvSpPr/>
          <p:nvPr/>
        </p:nvSpPr>
        <p:spPr>
          <a:xfrm>
            <a:off x="1355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AF0C702C-28B2-4782-AD0C-C98372D22326}"/>
              </a:ext>
            </a:extLst>
          </p:cNvPr>
          <p:cNvSpPr txBox="1">
            <a:spLocks/>
          </p:cNvSpPr>
          <p:nvPr/>
        </p:nvSpPr>
        <p:spPr>
          <a:xfrm>
            <a:off x="4929267" y="142953"/>
            <a:ext cx="7303373" cy="17445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5400" b="1" dirty="0">
                <a:solidFill>
                  <a:srgbClr val="6D76E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ANÁLISIS DE REQUERIMIENTOS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6E123A2-E3B7-46FA-ACA2-B7C3BE35E5BF}"/>
              </a:ext>
            </a:extLst>
          </p:cNvPr>
          <p:cNvGrpSpPr/>
          <p:nvPr/>
        </p:nvGrpSpPr>
        <p:grpSpPr>
          <a:xfrm flipH="1">
            <a:off x="4643119" y="1825851"/>
            <a:ext cx="7620001" cy="1849155"/>
            <a:chOff x="-60960" y="1059554"/>
            <a:chExt cx="7620001" cy="1849155"/>
          </a:xfrm>
        </p:grpSpPr>
        <p:sp>
          <p:nvSpPr>
            <p:cNvPr id="3" name="Flecha: pentágono 2">
              <a:extLst>
                <a:ext uri="{FF2B5EF4-FFF2-40B4-BE49-F238E27FC236}">
                  <a16:creationId xmlns:a16="http://schemas.microsoft.com/office/drawing/2014/main" id="{C1B3BCB7-0A24-4CDD-81FC-57CAED3A092D}"/>
                </a:ext>
              </a:extLst>
            </p:cNvPr>
            <p:cNvSpPr/>
            <p:nvPr/>
          </p:nvSpPr>
          <p:spPr>
            <a:xfrm>
              <a:off x="1" y="1059554"/>
              <a:ext cx="7559040" cy="1073876"/>
            </a:xfrm>
            <a:prstGeom prst="homePlate">
              <a:avLst/>
            </a:prstGeom>
            <a:gradFill>
              <a:gsLst>
                <a:gs pos="54000">
                  <a:srgbClr val="8166EE"/>
                </a:gs>
                <a:gs pos="28000">
                  <a:srgbClr val="B33DF0"/>
                </a:gs>
                <a:gs pos="100000">
                  <a:srgbClr val="4B92EB"/>
                </a:gs>
              </a:gsLst>
              <a:lin ang="2700000" scaled="1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0" name="Título 1">
              <a:extLst>
                <a:ext uri="{FF2B5EF4-FFF2-40B4-BE49-F238E27FC236}">
                  <a16:creationId xmlns:a16="http://schemas.microsoft.com/office/drawing/2014/main" id="{B7DA48F4-3DF0-40F7-9DE4-B128AB205C66}"/>
                </a:ext>
              </a:extLst>
            </p:cNvPr>
            <p:cNvSpPr txBox="1">
              <a:spLocks/>
            </p:cNvSpPr>
            <p:nvPr/>
          </p:nvSpPr>
          <p:spPr>
            <a:xfrm>
              <a:off x="-60960" y="1202507"/>
              <a:ext cx="7294741" cy="170620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s-PE" sz="3600" b="1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Requerimientos Funcionales</a:t>
              </a:r>
              <a:endParaRPr lang="es-PE" sz="32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EB66012-0222-4957-81DD-B51CCACB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" y="203200"/>
            <a:ext cx="4224975" cy="6451600"/>
          </a:xfrm>
          <a:prstGeom prst="rect">
            <a:avLst/>
          </a:prstGeom>
        </p:spPr>
      </p:pic>
      <p:pic>
        <p:nvPicPr>
          <p:cNvPr id="40" name="Picture 2" descr="Requisitos - Iconos gratis de web">
            <a:extLst>
              <a:ext uri="{FF2B5EF4-FFF2-40B4-BE49-F238E27FC236}">
                <a16:creationId xmlns:a16="http://schemas.microsoft.com/office/drawing/2014/main" id="{9AC0D048-D8B1-42B7-AEEA-ED99D455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63" y="2714307"/>
            <a:ext cx="3808414" cy="38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8DDF8CE6-A6BD-4DB5-952F-75E28A40F1D3}"/>
              </a:ext>
            </a:extLst>
          </p:cNvPr>
          <p:cNvSpPr/>
          <p:nvPr/>
        </p:nvSpPr>
        <p:spPr>
          <a:xfrm>
            <a:off x="10555543" y="6320890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350753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riángulo rectángulo 37">
            <a:extLst>
              <a:ext uri="{FF2B5EF4-FFF2-40B4-BE49-F238E27FC236}">
                <a16:creationId xmlns:a16="http://schemas.microsoft.com/office/drawing/2014/main" id="{3505A482-586D-4462-A1D7-DFD8208ED42E}"/>
              </a:ext>
            </a:extLst>
          </p:cNvPr>
          <p:cNvSpPr/>
          <p:nvPr/>
        </p:nvSpPr>
        <p:spPr>
          <a:xfrm flipH="1">
            <a:off x="5113871" y="474133"/>
            <a:ext cx="7078132" cy="6383868"/>
          </a:xfrm>
          <a:prstGeom prst="rtTriangle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AF0C702C-28B2-4782-AD0C-C98372D22326}"/>
              </a:ext>
            </a:extLst>
          </p:cNvPr>
          <p:cNvSpPr txBox="1">
            <a:spLocks/>
          </p:cNvSpPr>
          <p:nvPr/>
        </p:nvSpPr>
        <p:spPr>
          <a:xfrm>
            <a:off x="32147" y="203913"/>
            <a:ext cx="7303373" cy="17445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5400" b="1" dirty="0">
                <a:solidFill>
                  <a:srgbClr val="6D76E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ANÁLISIS DE REQUERIMIENTOS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6E123A2-E3B7-46FA-ACA2-B7C3BE35E5BF}"/>
              </a:ext>
            </a:extLst>
          </p:cNvPr>
          <p:cNvGrpSpPr/>
          <p:nvPr/>
        </p:nvGrpSpPr>
        <p:grpSpPr>
          <a:xfrm>
            <a:off x="-250944" y="1825851"/>
            <a:ext cx="7904480" cy="1880856"/>
            <a:chOff x="-240783" y="1059554"/>
            <a:chExt cx="7904480" cy="1880856"/>
          </a:xfrm>
        </p:grpSpPr>
        <p:sp>
          <p:nvSpPr>
            <p:cNvPr id="3" name="Flecha: pentágono 2">
              <a:extLst>
                <a:ext uri="{FF2B5EF4-FFF2-40B4-BE49-F238E27FC236}">
                  <a16:creationId xmlns:a16="http://schemas.microsoft.com/office/drawing/2014/main" id="{C1B3BCB7-0A24-4CDD-81FC-57CAED3A092D}"/>
                </a:ext>
              </a:extLst>
            </p:cNvPr>
            <p:cNvSpPr/>
            <p:nvPr/>
          </p:nvSpPr>
          <p:spPr>
            <a:xfrm>
              <a:off x="1" y="1059554"/>
              <a:ext cx="7609839" cy="1073876"/>
            </a:xfrm>
            <a:prstGeom prst="homePlate">
              <a:avLst/>
            </a:prstGeom>
            <a:gradFill>
              <a:gsLst>
                <a:gs pos="54000">
                  <a:srgbClr val="8166EE"/>
                </a:gs>
                <a:gs pos="28000">
                  <a:srgbClr val="B33DF0"/>
                </a:gs>
                <a:gs pos="100000">
                  <a:srgbClr val="4B92EB"/>
                </a:gs>
              </a:gsLst>
              <a:lin ang="2700000" scaled="1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0" name="Título 1">
              <a:extLst>
                <a:ext uri="{FF2B5EF4-FFF2-40B4-BE49-F238E27FC236}">
                  <a16:creationId xmlns:a16="http://schemas.microsoft.com/office/drawing/2014/main" id="{B7DA48F4-3DF0-40F7-9DE4-B128AB205C66}"/>
                </a:ext>
              </a:extLst>
            </p:cNvPr>
            <p:cNvSpPr txBox="1">
              <a:spLocks/>
            </p:cNvSpPr>
            <p:nvPr/>
          </p:nvSpPr>
          <p:spPr>
            <a:xfrm>
              <a:off x="-240783" y="1234208"/>
              <a:ext cx="7904480" cy="170620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s-PE" sz="3400" b="1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Requerimientos No Funcionales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47502A0-AA08-44DA-95A1-BFB02D10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136" y="111760"/>
            <a:ext cx="4281410" cy="6634479"/>
          </a:xfrm>
          <a:prstGeom prst="rect">
            <a:avLst/>
          </a:prstGeom>
        </p:spPr>
      </p:pic>
      <p:pic>
        <p:nvPicPr>
          <p:cNvPr id="15364" name="Picture 4" descr="Iconos de la computadora, información del sistema del ordenador portátil,  gastos familiares., azul, ángulo, texto png | PNGWing">
            <a:extLst>
              <a:ext uri="{FF2B5EF4-FFF2-40B4-BE49-F238E27FC236}">
                <a16:creationId xmlns:a16="http://schemas.microsoft.com/office/drawing/2014/main" id="{AC8DBF9A-8B25-441D-9F11-E4BF29489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0" b="91000" l="10000" r="90000">
                        <a14:foregroundMark x1="31196" y1="8600" x2="58587" y2="10400"/>
                        <a14:foregroundMark x1="58587" y1="10400" x2="59022" y2="10200"/>
                        <a14:foregroundMark x1="42391" y1="93200" x2="53804" y2="91000"/>
                        <a14:foregroundMark x1="53804" y1="91000" x2="53913" y2="90800"/>
                        <a14:foregroundMark x1="46413" y1="46600" x2="46413" y2="4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4" r="22754"/>
          <a:stretch/>
        </p:blipFill>
        <p:spPr bwMode="auto">
          <a:xfrm>
            <a:off x="1026491" y="2871597"/>
            <a:ext cx="4187783" cy="33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83E95BBC-B810-4667-922E-3980176AC3B6}"/>
              </a:ext>
            </a:extLst>
          </p:cNvPr>
          <p:cNvSpPr/>
          <p:nvPr/>
        </p:nvSpPr>
        <p:spPr>
          <a:xfrm>
            <a:off x="2368845" y="6294579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002055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86CB7FC7-DBD2-44BF-BAE1-10F6AEA3DFC8}"/>
              </a:ext>
            </a:extLst>
          </p:cNvPr>
          <p:cNvSpPr/>
          <p:nvPr/>
        </p:nvSpPr>
        <p:spPr>
          <a:xfrm>
            <a:off x="-1" y="0"/>
            <a:ext cx="2774993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1BA6DF9-61CC-42C0-9342-7116665E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0" y="1389220"/>
            <a:ext cx="7761930" cy="5296768"/>
          </a:xfrm>
          <a:prstGeom prst="rect">
            <a:avLst/>
          </a:prstGeom>
          <a:ln w="38100">
            <a:solidFill>
              <a:srgbClr val="FA3398"/>
            </a:solidFill>
          </a:ln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5CCE0CD-EEB9-478E-AE39-8E274AA4449D}"/>
              </a:ext>
            </a:extLst>
          </p:cNvPr>
          <p:cNvSpPr txBox="1">
            <a:spLocks/>
          </p:cNvSpPr>
          <p:nvPr/>
        </p:nvSpPr>
        <p:spPr>
          <a:xfrm>
            <a:off x="3314770" y="777412"/>
            <a:ext cx="8877230" cy="6688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600" b="1" dirty="0">
                <a:solidFill>
                  <a:srgbClr val="FA339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Diagrama de Clases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CD0B30-A7A2-4E97-86AE-44ED017B9080}"/>
              </a:ext>
            </a:extLst>
          </p:cNvPr>
          <p:cNvSpPr/>
          <p:nvPr/>
        </p:nvSpPr>
        <p:spPr>
          <a:xfrm>
            <a:off x="233093" y="1524173"/>
            <a:ext cx="3600000" cy="3600000"/>
          </a:xfrm>
          <a:prstGeom prst="ellipse">
            <a:avLst/>
          </a:prstGeom>
          <a:solidFill>
            <a:srgbClr val="FDF0ED"/>
          </a:solidFill>
          <a:ln>
            <a:solidFill>
              <a:srgbClr val="FDF0E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2" name="Picture 4" descr="UML – Diagramas de Clases – Clases | Con el mazo dando">
            <a:extLst>
              <a:ext uri="{FF2B5EF4-FFF2-40B4-BE49-F238E27FC236}">
                <a16:creationId xmlns:a16="http://schemas.microsoft.com/office/drawing/2014/main" id="{742BF6BB-BA20-487D-B1B5-B807023A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" y="1713246"/>
            <a:ext cx="2793646" cy="339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0A8DFA29-48FF-4F00-B115-5C9E6AB955D8}"/>
              </a:ext>
            </a:extLst>
          </p:cNvPr>
          <p:cNvGrpSpPr/>
          <p:nvPr/>
        </p:nvGrpSpPr>
        <p:grpSpPr>
          <a:xfrm>
            <a:off x="2774993" y="119711"/>
            <a:ext cx="9417007" cy="668842"/>
            <a:chOff x="2774993" y="119711"/>
            <a:chExt cx="9417007" cy="668842"/>
          </a:xfrm>
        </p:grpSpPr>
        <p:sp>
          <p:nvSpPr>
            <p:cNvPr id="47" name="Título 1">
              <a:extLst>
                <a:ext uri="{FF2B5EF4-FFF2-40B4-BE49-F238E27FC236}">
                  <a16:creationId xmlns:a16="http://schemas.microsoft.com/office/drawing/2014/main" id="{AF0C702C-28B2-4782-AD0C-C98372D22326}"/>
                </a:ext>
              </a:extLst>
            </p:cNvPr>
            <p:cNvSpPr txBox="1">
              <a:spLocks/>
            </p:cNvSpPr>
            <p:nvPr/>
          </p:nvSpPr>
          <p:spPr>
            <a:xfrm>
              <a:off x="2774993" y="119711"/>
              <a:ext cx="9417007" cy="66884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b="1" dirty="0">
                  <a:solidFill>
                    <a:srgbClr val="6D76ED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ESTRUCTURA DE LA SOLUCIÓN</a:t>
              </a:r>
            </a:p>
          </p:txBody>
        </p: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4291E86C-738C-4702-9E56-F3D7D198884A}"/>
                </a:ext>
              </a:extLst>
            </p:cNvPr>
            <p:cNvCxnSpPr/>
            <p:nvPr/>
          </p:nvCxnSpPr>
          <p:spPr>
            <a:xfrm>
              <a:off x="3314770" y="649171"/>
              <a:ext cx="8352000" cy="0"/>
            </a:xfrm>
            <a:prstGeom prst="line">
              <a:avLst/>
            </a:prstGeom>
            <a:ln w="76200">
              <a:solidFill>
                <a:srgbClr val="6D76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F97F61C5-1A53-4AE4-B8CC-1C51998FAD7A}"/>
              </a:ext>
            </a:extLst>
          </p:cNvPr>
          <p:cNvSpPr/>
          <p:nvPr/>
        </p:nvSpPr>
        <p:spPr>
          <a:xfrm>
            <a:off x="10192175" y="6091456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194957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5CCE0CD-EEB9-478E-AE39-8E274AA4449D}"/>
              </a:ext>
            </a:extLst>
          </p:cNvPr>
          <p:cNvSpPr txBox="1">
            <a:spLocks/>
          </p:cNvSpPr>
          <p:nvPr/>
        </p:nvSpPr>
        <p:spPr>
          <a:xfrm>
            <a:off x="0" y="1004818"/>
            <a:ext cx="8209280" cy="9485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s-PE" sz="4000" b="1" dirty="0">
                <a:solidFill>
                  <a:srgbClr val="FA339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Diagrama Entidad-Relación</a:t>
            </a: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FFC4A648-1245-4572-851A-CA4169148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" t="6398" r="8916" b="3836"/>
          <a:stretch/>
        </p:blipFill>
        <p:spPr>
          <a:xfrm>
            <a:off x="280673" y="1953326"/>
            <a:ext cx="7330966" cy="4657845"/>
          </a:xfrm>
          <a:prstGeom prst="rect">
            <a:avLst/>
          </a:prstGeom>
          <a:ln w="57150">
            <a:solidFill>
              <a:srgbClr val="FA3398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F4B438E-C1DA-4209-B927-5F50850C6297}"/>
              </a:ext>
            </a:extLst>
          </p:cNvPr>
          <p:cNvSpPr/>
          <p:nvPr/>
        </p:nvSpPr>
        <p:spPr>
          <a:xfrm>
            <a:off x="9418319" y="0"/>
            <a:ext cx="2774993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E150B57-6341-483B-9AEB-0A5C2D66438B}"/>
              </a:ext>
            </a:extLst>
          </p:cNvPr>
          <p:cNvSpPr/>
          <p:nvPr/>
        </p:nvSpPr>
        <p:spPr>
          <a:xfrm>
            <a:off x="7780879" y="1716283"/>
            <a:ext cx="3600000" cy="3600000"/>
          </a:xfrm>
          <a:prstGeom prst="ellipse">
            <a:avLst/>
          </a:prstGeom>
          <a:solidFill>
            <a:srgbClr val="FDF0ED"/>
          </a:solidFill>
          <a:ln>
            <a:solidFill>
              <a:srgbClr val="FDF0E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9" name="Picture 4" descr="Clinical Data Network — Human API">
            <a:extLst>
              <a:ext uri="{FF2B5EF4-FFF2-40B4-BE49-F238E27FC236}">
                <a16:creationId xmlns:a16="http://schemas.microsoft.com/office/drawing/2014/main" id="{F6F100FE-E0B8-4B6E-95F4-C5B51989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58" y="1657455"/>
            <a:ext cx="2758375" cy="35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2B7849CE-FBDF-4642-89B1-796E58BFA58B}"/>
              </a:ext>
            </a:extLst>
          </p:cNvPr>
          <p:cNvGrpSpPr/>
          <p:nvPr/>
        </p:nvGrpSpPr>
        <p:grpSpPr>
          <a:xfrm>
            <a:off x="-130767" y="247304"/>
            <a:ext cx="9417007" cy="668842"/>
            <a:chOff x="2774993" y="119711"/>
            <a:chExt cx="9417007" cy="668842"/>
          </a:xfrm>
        </p:grpSpPr>
        <p:sp>
          <p:nvSpPr>
            <p:cNvPr id="22" name="Título 1">
              <a:extLst>
                <a:ext uri="{FF2B5EF4-FFF2-40B4-BE49-F238E27FC236}">
                  <a16:creationId xmlns:a16="http://schemas.microsoft.com/office/drawing/2014/main" id="{03B02968-6616-4F75-A70D-60C2FA97A537}"/>
                </a:ext>
              </a:extLst>
            </p:cNvPr>
            <p:cNvSpPr txBox="1">
              <a:spLocks/>
            </p:cNvSpPr>
            <p:nvPr/>
          </p:nvSpPr>
          <p:spPr>
            <a:xfrm>
              <a:off x="2774993" y="119711"/>
              <a:ext cx="9417007" cy="66884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b="1" dirty="0">
                  <a:solidFill>
                    <a:srgbClr val="6D76ED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ESTRUCTURA DE LA SOLUCIÓN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1AB28680-F95C-49A1-9AFD-3E016FD2997F}"/>
                </a:ext>
              </a:extLst>
            </p:cNvPr>
            <p:cNvCxnSpPr/>
            <p:nvPr/>
          </p:nvCxnSpPr>
          <p:spPr>
            <a:xfrm>
              <a:off x="3314770" y="649171"/>
              <a:ext cx="8352000" cy="0"/>
            </a:xfrm>
            <a:prstGeom prst="line">
              <a:avLst/>
            </a:prstGeom>
            <a:ln w="76200">
              <a:solidFill>
                <a:srgbClr val="6D76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1DB68A67-49D2-4936-AA57-395296997D43}"/>
              </a:ext>
            </a:extLst>
          </p:cNvPr>
          <p:cNvSpPr/>
          <p:nvPr/>
        </p:nvSpPr>
        <p:spPr>
          <a:xfrm>
            <a:off x="409010" y="6065996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SIGUIENTE</a:t>
            </a:r>
          </a:p>
        </p:txBody>
      </p:sp>
    </p:spTree>
    <p:extLst>
      <p:ext uri="{BB962C8B-B14F-4D97-AF65-F5344CB8AC3E}">
        <p14:creationId xmlns:p14="http://schemas.microsoft.com/office/powerpoint/2010/main" val="423374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5CCE0CD-EEB9-478E-AE39-8E274AA4449D}"/>
              </a:ext>
            </a:extLst>
          </p:cNvPr>
          <p:cNvSpPr txBox="1">
            <a:spLocks/>
          </p:cNvSpPr>
          <p:nvPr/>
        </p:nvSpPr>
        <p:spPr>
          <a:xfrm>
            <a:off x="3998690" y="1013292"/>
            <a:ext cx="7870027" cy="9485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s-PE" sz="4800" b="1" dirty="0">
                <a:solidFill>
                  <a:srgbClr val="FA339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Diagrama de procesos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E0359DD-7D19-4134-9167-AB45AE5B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9"/>
          <a:stretch/>
        </p:blipFill>
        <p:spPr>
          <a:xfrm>
            <a:off x="4045867" y="1987493"/>
            <a:ext cx="7870027" cy="4084176"/>
          </a:xfrm>
          <a:prstGeom prst="rect">
            <a:avLst/>
          </a:prstGeom>
          <a:ln w="57150">
            <a:solidFill>
              <a:srgbClr val="FA3398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110A01F-B90F-44EE-9CE3-C0C95FD867D4}"/>
              </a:ext>
            </a:extLst>
          </p:cNvPr>
          <p:cNvSpPr/>
          <p:nvPr/>
        </p:nvSpPr>
        <p:spPr>
          <a:xfrm>
            <a:off x="-1" y="0"/>
            <a:ext cx="2774993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031B4AE-CFAA-4F87-AE83-6680E1162613}"/>
              </a:ext>
            </a:extLst>
          </p:cNvPr>
          <p:cNvSpPr/>
          <p:nvPr/>
        </p:nvSpPr>
        <p:spPr>
          <a:xfrm>
            <a:off x="233093" y="1524173"/>
            <a:ext cx="3600000" cy="3600000"/>
          </a:xfrm>
          <a:prstGeom prst="ellipse">
            <a:avLst/>
          </a:prstGeom>
          <a:solidFill>
            <a:srgbClr val="FDF0ED"/>
          </a:solidFill>
          <a:ln>
            <a:solidFill>
              <a:srgbClr val="FDF0E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F028C1C-19D3-4D56-A709-24016EBDADCC}"/>
              </a:ext>
            </a:extLst>
          </p:cNvPr>
          <p:cNvGrpSpPr/>
          <p:nvPr/>
        </p:nvGrpSpPr>
        <p:grpSpPr>
          <a:xfrm>
            <a:off x="2825851" y="312448"/>
            <a:ext cx="9417007" cy="668842"/>
            <a:chOff x="2774993" y="119711"/>
            <a:chExt cx="9417007" cy="668842"/>
          </a:xfrm>
        </p:grpSpPr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6F879954-EB19-4FC3-81B9-2CDE7F1936D6}"/>
                </a:ext>
              </a:extLst>
            </p:cNvPr>
            <p:cNvSpPr txBox="1">
              <a:spLocks/>
            </p:cNvSpPr>
            <p:nvPr/>
          </p:nvSpPr>
          <p:spPr>
            <a:xfrm>
              <a:off x="2774993" y="119711"/>
              <a:ext cx="9417007" cy="66884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b="1" dirty="0">
                  <a:solidFill>
                    <a:srgbClr val="6D76ED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ESTRUCTURA DE LA SOLUCIÓN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3936E24-34B8-4BB7-A579-165E86D986C5}"/>
                </a:ext>
              </a:extLst>
            </p:cNvPr>
            <p:cNvCxnSpPr/>
            <p:nvPr/>
          </p:nvCxnSpPr>
          <p:spPr>
            <a:xfrm>
              <a:off x="3314770" y="649171"/>
              <a:ext cx="8352000" cy="0"/>
            </a:xfrm>
            <a:prstGeom prst="line">
              <a:avLst/>
            </a:prstGeom>
            <a:ln w="76200">
              <a:solidFill>
                <a:srgbClr val="6D76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4" name="Picture 2" descr="diagrama de flujo algoritmo negocios datos arquitectura esquema estructura  flujo de trabajo línea punteada azul icono de línea 19119212 Vector en  Vecteezy">
            <a:extLst>
              <a:ext uri="{FF2B5EF4-FFF2-40B4-BE49-F238E27FC236}">
                <a16:creationId xmlns:a16="http://schemas.microsoft.com/office/drawing/2014/main" id="{0FE5DEC1-E11B-488D-8B81-B7ED8420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939" y1="31224" x2="16939" y2="31224"/>
                        <a14:foregroundMark x1="16939" y1="31224" x2="16939" y2="31224"/>
                        <a14:foregroundMark x1="16939" y1="31224" x2="17449" y2="29490"/>
                        <a14:foregroundMark x1="17857" y1="29286" x2="22347" y2="25204"/>
                        <a14:foregroundMark x1="31327" y1="17347" x2="29694" y2="17755"/>
                        <a14:foregroundMark x1="38163" y1="13776" x2="40714" y2="13061"/>
                        <a14:foregroundMark x1="53061" y1="11224" x2="54490" y2="11531"/>
                        <a14:foregroundMark x1="28980" y1="62653" x2="31531" y2="63265"/>
                        <a14:foregroundMark x1="48469" y1="25816" x2="53061" y2="62347"/>
                        <a14:foregroundMark x1="30000" y1="52755" x2="73878" y2="50714"/>
                        <a14:foregroundMark x1="13673" y1="60918" x2="14694" y2="63878"/>
                        <a14:foregroundMark x1="14694" y1="63878" x2="12959" y2="56633"/>
                        <a14:foregroundMark x1="12959" y1="56633" x2="12959" y2="56633"/>
                        <a14:foregroundMark x1="11939" y1="54694" x2="11939" y2="54694"/>
                        <a14:foregroundMark x1="11939" y1="49796" x2="11939" y2="49796"/>
                        <a14:foregroundMark x1="24184" y1="77959" x2="24184" y2="77959"/>
                        <a14:foregroundMark x1="24796" y1="78980" x2="28673" y2="81224"/>
                        <a14:foregroundMark x1="30306" y1="81939" x2="35000" y2="84898"/>
                        <a14:foregroundMark x1="62347" y1="86224" x2="67041" y2="84694"/>
                        <a14:foregroundMark x1="72551" y1="80408" x2="76633" y2="78673"/>
                        <a14:foregroundMark x1="87143" y1="59592" x2="86633" y2="62857"/>
                        <a14:foregroundMark x1="81531" y1="27857" x2="82857" y2="29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" y="1383380"/>
            <a:ext cx="3910874" cy="391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267CEC66-653C-4E4C-B1AD-15D7E1119949}"/>
              </a:ext>
            </a:extLst>
          </p:cNvPr>
          <p:cNvSpPr/>
          <p:nvPr/>
        </p:nvSpPr>
        <p:spPr>
          <a:xfrm>
            <a:off x="10441299" y="6295482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542558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D3AAE72-A393-4049-B912-67A86EC27D78}"/>
              </a:ext>
            </a:extLst>
          </p:cNvPr>
          <p:cNvSpPr/>
          <p:nvPr/>
        </p:nvSpPr>
        <p:spPr>
          <a:xfrm>
            <a:off x="1088136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073BD9D-AC6A-4A4E-A336-74C99EFBA696}"/>
              </a:ext>
            </a:extLst>
          </p:cNvPr>
          <p:cNvSpPr txBox="1">
            <a:spLocks/>
          </p:cNvSpPr>
          <p:nvPr/>
        </p:nvSpPr>
        <p:spPr>
          <a:xfrm rot="5400000" flipH="1">
            <a:off x="8247125" y="2704598"/>
            <a:ext cx="6199734" cy="11562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CONCLUSIONES</a:t>
            </a:r>
            <a:endParaRPr lang="es-PE" sz="54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grpSp>
        <p:nvGrpSpPr>
          <p:cNvPr id="14" name="Group 50">
            <a:extLst>
              <a:ext uri="{FF2B5EF4-FFF2-40B4-BE49-F238E27FC236}">
                <a16:creationId xmlns:a16="http://schemas.microsoft.com/office/drawing/2014/main" id="{D967DD02-A35A-4A3E-987F-F7C2E6FA98F7}"/>
              </a:ext>
            </a:extLst>
          </p:cNvPr>
          <p:cNvGrpSpPr/>
          <p:nvPr/>
        </p:nvGrpSpPr>
        <p:grpSpPr>
          <a:xfrm>
            <a:off x="4219002" y="-2166323"/>
            <a:ext cx="4140553" cy="451824"/>
            <a:chOff x="4679586" y="878988"/>
            <a:chExt cx="1745757" cy="190500"/>
          </a:xfrm>
        </p:grpSpPr>
        <p:sp>
          <p:nvSpPr>
            <p:cNvPr id="15" name="Oval 51">
              <a:extLst>
                <a:ext uri="{FF2B5EF4-FFF2-40B4-BE49-F238E27FC236}">
                  <a16:creationId xmlns:a16="http://schemas.microsoft.com/office/drawing/2014/main" id="{08F03F91-274E-4EA5-A65C-4D1FCF995671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B33DF0"/>
            </a:solidFill>
            <a:ln>
              <a:solidFill>
                <a:srgbClr val="B33D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52">
              <a:extLst>
                <a:ext uri="{FF2B5EF4-FFF2-40B4-BE49-F238E27FC236}">
                  <a16:creationId xmlns:a16="http://schemas.microsoft.com/office/drawing/2014/main" id="{11FA0FEF-8609-4466-BABD-741C3349E10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9853EF"/>
            </a:solidFill>
            <a:ln>
              <a:solidFill>
                <a:srgbClr val="985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8E50D6A2-3A24-4536-A1F2-F202EBA26B3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562EE"/>
            </a:solidFill>
            <a:ln>
              <a:solidFill>
                <a:srgbClr val="856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8EC9D1ED-91F9-4D9E-8B94-5CB3712DE83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B85EC"/>
            </a:solidFill>
            <a:ln>
              <a:solidFill>
                <a:srgbClr val="5B8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2262BC61-7A11-4DF7-9173-CC50789F5585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57CF0"/>
            </a:solidFill>
            <a:ln>
              <a:solidFill>
                <a:srgbClr val="957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58">
              <a:extLst>
                <a:ext uri="{FF2B5EF4-FFF2-40B4-BE49-F238E27FC236}">
                  <a16:creationId xmlns:a16="http://schemas.microsoft.com/office/drawing/2014/main" id="{011E2999-0EEB-4E14-8FF4-2AEEF8FEA720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C6D0"/>
            </a:solidFill>
            <a:ln>
              <a:solidFill>
                <a:srgbClr val="00C6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582E0D29-262D-42F2-994B-C311D718F979}"/>
              </a:ext>
            </a:extLst>
          </p:cNvPr>
          <p:cNvGrpSpPr/>
          <p:nvPr/>
        </p:nvGrpSpPr>
        <p:grpSpPr>
          <a:xfrm>
            <a:off x="-1484116" y="127436"/>
            <a:ext cx="13297495" cy="5991787"/>
            <a:chOff x="-1484116" y="416996"/>
            <a:chExt cx="13297495" cy="5991787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33EB161-6129-400C-ABF3-E3B3AD975C1E}"/>
                </a:ext>
              </a:extLst>
            </p:cNvPr>
            <p:cNvGrpSpPr/>
            <p:nvPr/>
          </p:nvGrpSpPr>
          <p:grpSpPr>
            <a:xfrm>
              <a:off x="-1484116" y="416996"/>
              <a:ext cx="13297495" cy="5965616"/>
              <a:chOff x="-1484116" y="416996"/>
              <a:chExt cx="13297495" cy="5965616"/>
            </a:xfrm>
          </p:grpSpPr>
          <p:graphicFrame>
            <p:nvGraphicFramePr>
              <p:cNvPr id="2" name="Diagrama 1">
                <a:extLst>
                  <a:ext uri="{FF2B5EF4-FFF2-40B4-BE49-F238E27FC236}">
                    <a16:creationId xmlns:a16="http://schemas.microsoft.com/office/drawing/2014/main" id="{4FE60227-D148-440A-B367-E9205149EE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2136769"/>
                  </p:ext>
                </p:extLst>
              </p:nvPr>
            </p:nvGraphicFramePr>
            <p:xfrm>
              <a:off x="-1484116" y="427156"/>
              <a:ext cx="13297495" cy="59554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59FE2516-8DB8-420D-9168-F90E562725EA}"/>
                  </a:ext>
                </a:extLst>
              </p:cNvPr>
              <p:cNvSpPr/>
              <p:nvPr/>
            </p:nvSpPr>
            <p:spPr>
              <a:xfrm>
                <a:off x="462602" y="416996"/>
                <a:ext cx="1021080" cy="1004731"/>
              </a:xfrm>
              <a:prstGeom prst="ellipse">
                <a:avLst/>
              </a:prstGeom>
              <a:solidFill>
                <a:srgbClr val="985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pic>
            <p:nvPicPr>
              <p:cNvPr id="5" name="Gráfico 4" descr="Insignia 1 con relleno sólido">
                <a:extLst>
                  <a:ext uri="{FF2B5EF4-FFF2-40B4-BE49-F238E27FC236}">
                    <a16:creationId xmlns:a16="http://schemas.microsoft.com/office/drawing/2014/main" id="{8ED3D06E-47C3-425C-B9EC-E563C28E7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5622" y="46216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4B644B9F-FBAB-4747-938D-305F121EFE50}"/>
                </a:ext>
              </a:extLst>
            </p:cNvPr>
            <p:cNvGrpSpPr/>
            <p:nvPr/>
          </p:nvGrpSpPr>
          <p:grpSpPr>
            <a:xfrm>
              <a:off x="462602" y="1656720"/>
              <a:ext cx="1054100" cy="4752063"/>
              <a:chOff x="462602" y="1656720"/>
              <a:chExt cx="1054100" cy="4752063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8302046-4716-4F50-8D20-37BA26693993}"/>
                  </a:ext>
                </a:extLst>
              </p:cNvPr>
              <p:cNvSpPr/>
              <p:nvPr/>
            </p:nvSpPr>
            <p:spPr>
              <a:xfrm>
                <a:off x="462602" y="1656720"/>
                <a:ext cx="1021080" cy="1004731"/>
              </a:xfrm>
              <a:prstGeom prst="ellipse">
                <a:avLst/>
              </a:prstGeom>
              <a:solidFill>
                <a:srgbClr val="856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pic>
            <p:nvPicPr>
              <p:cNvPr id="28" name="Gráfico 27" descr="Insignia con relleno sólido">
                <a:extLst>
                  <a:ext uri="{FF2B5EF4-FFF2-40B4-BE49-F238E27FC236}">
                    <a16:creationId xmlns:a16="http://schemas.microsoft.com/office/drawing/2014/main" id="{8F3F16A6-C9F0-413F-A085-C0C6FD456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495622" y="16996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94884534-1598-4519-A77F-455536D17C48}"/>
                  </a:ext>
                </a:extLst>
              </p:cNvPr>
              <p:cNvSpPr/>
              <p:nvPr/>
            </p:nvSpPr>
            <p:spPr>
              <a:xfrm>
                <a:off x="495622" y="2896444"/>
                <a:ext cx="1021080" cy="1004731"/>
              </a:xfrm>
              <a:prstGeom prst="ellipse">
                <a:avLst/>
              </a:prstGeom>
              <a:solidFill>
                <a:srgbClr val="5B8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A3F5C745-1CFF-4497-9334-6119F3E032CD}"/>
                  </a:ext>
                </a:extLst>
              </p:cNvPr>
              <p:cNvSpPr/>
              <p:nvPr/>
            </p:nvSpPr>
            <p:spPr>
              <a:xfrm>
                <a:off x="462602" y="4145454"/>
                <a:ext cx="1021080" cy="1004731"/>
              </a:xfrm>
              <a:prstGeom prst="ellipse">
                <a:avLst/>
              </a:prstGeom>
              <a:solidFill>
                <a:srgbClr val="957C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8B699E81-5135-4FC3-8259-FBEC6868EF3A}"/>
                  </a:ext>
                </a:extLst>
              </p:cNvPr>
              <p:cNvSpPr/>
              <p:nvPr/>
            </p:nvSpPr>
            <p:spPr>
              <a:xfrm>
                <a:off x="465464" y="5404052"/>
                <a:ext cx="1021080" cy="1004731"/>
              </a:xfrm>
              <a:prstGeom prst="ellipse">
                <a:avLst/>
              </a:prstGeom>
              <a:solidFill>
                <a:srgbClr val="00C6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pic>
            <p:nvPicPr>
              <p:cNvPr id="32" name="Gráfico 31" descr="Insignia 3 con relleno sólido">
                <a:extLst>
                  <a:ext uri="{FF2B5EF4-FFF2-40B4-BE49-F238E27FC236}">
                    <a16:creationId xmlns:a16="http://schemas.microsoft.com/office/drawing/2014/main" id="{EF1ED5C8-459D-4D49-A67A-FD901EA42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28642" y="29347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áfico 32" descr="Insignia 4 con relleno sólido">
                <a:extLst>
                  <a:ext uri="{FF2B5EF4-FFF2-40B4-BE49-F238E27FC236}">
                    <a16:creationId xmlns:a16="http://schemas.microsoft.com/office/drawing/2014/main" id="{E02DEBC3-7B2E-4B14-9870-9828E595F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0702" y="41906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áfico 33" descr="Insignia 5 con relleno sólido">
                <a:extLst>
                  <a:ext uri="{FF2B5EF4-FFF2-40B4-BE49-F238E27FC236}">
                    <a16:creationId xmlns:a16="http://schemas.microsoft.com/office/drawing/2014/main" id="{084F6983-E46B-4683-8FC4-0074A9FB2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15942" y="5433977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6" name="Rectangle: Rounded Corners 19">
            <a:hlinkClick r:id="rId17" action="ppaction://hlinksldjump"/>
            <a:extLst>
              <a:ext uri="{FF2B5EF4-FFF2-40B4-BE49-F238E27FC236}">
                <a16:creationId xmlns:a16="http://schemas.microsoft.com/office/drawing/2014/main" id="{C6160CEA-F065-41D1-A035-DB5874CE2D67}"/>
              </a:ext>
            </a:extLst>
          </p:cNvPr>
          <p:cNvSpPr/>
          <p:nvPr/>
        </p:nvSpPr>
        <p:spPr>
          <a:xfrm>
            <a:off x="672724" y="6310964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3301759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D3AAE72-A393-4049-B912-67A86EC27D78}"/>
              </a:ext>
            </a:extLst>
          </p:cNvPr>
          <p:cNvSpPr/>
          <p:nvPr/>
        </p:nvSpPr>
        <p:spPr>
          <a:xfrm flipH="1">
            <a:off x="0" y="0"/>
            <a:ext cx="1307939" cy="6858000"/>
          </a:xfrm>
          <a:prstGeom prst="rect">
            <a:avLst/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073BD9D-AC6A-4A4E-A336-74C99EFBA696}"/>
              </a:ext>
            </a:extLst>
          </p:cNvPr>
          <p:cNvSpPr txBox="1">
            <a:spLocks/>
          </p:cNvSpPr>
          <p:nvPr/>
        </p:nvSpPr>
        <p:spPr>
          <a:xfrm rot="16200000">
            <a:off x="-2313130" y="2850853"/>
            <a:ext cx="6553205" cy="115629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RECOMENDACIONES</a:t>
            </a:r>
            <a:endParaRPr lang="es-PE" sz="5400" b="1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49B2D33-25E4-4639-BE97-9FBFC633C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5932"/>
              </p:ext>
            </p:extLst>
          </p:nvPr>
        </p:nvGraphicFramePr>
        <p:xfrm>
          <a:off x="1769788" y="314960"/>
          <a:ext cx="9774675" cy="5904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" name="Elipse 49">
            <a:extLst>
              <a:ext uri="{FF2B5EF4-FFF2-40B4-BE49-F238E27FC236}">
                <a16:creationId xmlns:a16="http://schemas.microsoft.com/office/drawing/2014/main" id="{0812600A-EFFE-41BC-B9A7-8361F3264CEE}"/>
              </a:ext>
            </a:extLst>
          </p:cNvPr>
          <p:cNvSpPr/>
          <p:nvPr/>
        </p:nvSpPr>
        <p:spPr>
          <a:xfrm>
            <a:off x="1835505" y="577427"/>
            <a:ext cx="1021080" cy="1004731"/>
          </a:xfrm>
          <a:prstGeom prst="ellipse">
            <a:avLst/>
          </a:prstGeom>
          <a:solidFill>
            <a:srgbClr val="00C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1" name="Gráfico 50" descr="Insignia 1 con relleno sólido">
            <a:extLst>
              <a:ext uri="{FF2B5EF4-FFF2-40B4-BE49-F238E27FC236}">
                <a16:creationId xmlns:a16="http://schemas.microsoft.com/office/drawing/2014/main" id="{095E3808-3CE7-4329-81A4-F4C59407D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1225" y="623147"/>
            <a:ext cx="914400" cy="914400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39B2C309-43CC-4D37-BCBE-11A18B6E9B31}"/>
              </a:ext>
            </a:extLst>
          </p:cNvPr>
          <p:cNvSpPr/>
          <p:nvPr/>
        </p:nvSpPr>
        <p:spPr>
          <a:xfrm>
            <a:off x="2346045" y="1627878"/>
            <a:ext cx="1021080" cy="1004731"/>
          </a:xfrm>
          <a:prstGeom prst="ellipse">
            <a:avLst/>
          </a:prstGeom>
          <a:solidFill>
            <a:srgbClr val="957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3" name="Gráfico 52" descr="Insignia con relleno sólido">
            <a:extLst>
              <a:ext uri="{FF2B5EF4-FFF2-40B4-BE49-F238E27FC236}">
                <a16:creationId xmlns:a16="http://schemas.microsoft.com/office/drawing/2014/main" id="{51215EAD-4BD0-4355-9BBE-960A7545A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399385" y="1666884"/>
            <a:ext cx="914400" cy="914400"/>
          </a:xfrm>
          <a:prstGeom prst="rect">
            <a:avLst/>
          </a:prstGeom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0CB820F1-A79F-4924-A997-78A6AE22B980}"/>
              </a:ext>
            </a:extLst>
          </p:cNvPr>
          <p:cNvSpPr/>
          <p:nvPr/>
        </p:nvSpPr>
        <p:spPr>
          <a:xfrm>
            <a:off x="2507302" y="2764920"/>
            <a:ext cx="1021080" cy="1004731"/>
          </a:xfrm>
          <a:prstGeom prst="ellipse">
            <a:avLst/>
          </a:prstGeom>
          <a:solidFill>
            <a:srgbClr val="5B8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6" name="Gráfico 55" descr="Insignia 3 con relleno sólido">
            <a:extLst>
              <a:ext uri="{FF2B5EF4-FFF2-40B4-BE49-F238E27FC236}">
                <a16:creationId xmlns:a16="http://schemas.microsoft.com/office/drawing/2014/main" id="{49A5D8EE-16F9-4E45-97F9-6BC931471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545402" y="2810670"/>
            <a:ext cx="914400" cy="914400"/>
          </a:xfrm>
          <a:prstGeom prst="rect">
            <a:avLst/>
          </a:prstGeom>
        </p:spPr>
      </p:pic>
      <p:sp>
        <p:nvSpPr>
          <p:cNvPr id="57" name="Elipse 56">
            <a:extLst>
              <a:ext uri="{FF2B5EF4-FFF2-40B4-BE49-F238E27FC236}">
                <a16:creationId xmlns:a16="http://schemas.microsoft.com/office/drawing/2014/main" id="{F7B66DDF-0F05-4AF6-B602-B0ED64BCC8A8}"/>
              </a:ext>
            </a:extLst>
          </p:cNvPr>
          <p:cNvSpPr/>
          <p:nvPr/>
        </p:nvSpPr>
        <p:spPr>
          <a:xfrm>
            <a:off x="2353665" y="3886722"/>
            <a:ext cx="1021080" cy="1004731"/>
          </a:xfrm>
          <a:prstGeom prst="ellipse">
            <a:avLst/>
          </a:prstGeom>
          <a:solidFill>
            <a:srgbClr val="957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8" name="Gráfico 57" descr="Insignia 4 con relleno sólido">
            <a:extLst>
              <a:ext uri="{FF2B5EF4-FFF2-40B4-BE49-F238E27FC236}">
                <a16:creationId xmlns:a16="http://schemas.microsoft.com/office/drawing/2014/main" id="{9C9ABC90-EF56-45FB-9F8C-AB636C1B34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391765" y="3931950"/>
            <a:ext cx="914400" cy="914400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B47F977D-BD8F-4A5D-9EF6-1D98DDF9FBD8}"/>
              </a:ext>
            </a:extLst>
          </p:cNvPr>
          <p:cNvSpPr/>
          <p:nvPr/>
        </p:nvSpPr>
        <p:spPr>
          <a:xfrm>
            <a:off x="1812483" y="4979183"/>
            <a:ext cx="1021080" cy="1004731"/>
          </a:xfrm>
          <a:prstGeom prst="ellipse">
            <a:avLst/>
          </a:prstGeom>
          <a:solidFill>
            <a:srgbClr val="9853EF"/>
          </a:solidFill>
          <a:ln>
            <a:solidFill>
              <a:srgbClr val="98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60" name="Gráfico 59" descr="Insignia 5 con relleno sólido">
            <a:extLst>
              <a:ext uri="{FF2B5EF4-FFF2-40B4-BE49-F238E27FC236}">
                <a16:creationId xmlns:a16="http://schemas.microsoft.com/office/drawing/2014/main" id="{72D52E8B-1559-4DAD-9B40-2698D1EEEE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38400" y="5023794"/>
            <a:ext cx="914400" cy="914400"/>
          </a:xfrm>
          <a:prstGeom prst="rect">
            <a:avLst/>
          </a:prstGeom>
        </p:spPr>
      </p:pic>
      <p:sp>
        <p:nvSpPr>
          <p:cNvPr id="61" name="Rectangle: Rounded Corners 19">
            <a:hlinkClick r:id="rId17" action="ppaction://hlinksldjump"/>
            <a:extLst>
              <a:ext uri="{FF2B5EF4-FFF2-40B4-BE49-F238E27FC236}">
                <a16:creationId xmlns:a16="http://schemas.microsoft.com/office/drawing/2014/main" id="{578E4DD5-862D-49EC-A749-ED66394709EF}"/>
              </a:ext>
            </a:extLst>
          </p:cNvPr>
          <p:cNvSpPr/>
          <p:nvPr/>
        </p:nvSpPr>
        <p:spPr>
          <a:xfrm>
            <a:off x="10069868" y="625009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428889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ila de libros de tapa dura sin títulos en el lomo">
            <a:extLst>
              <a:ext uri="{FF2B5EF4-FFF2-40B4-BE49-F238E27FC236}">
                <a16:creationId xmlns:a16="http://schemas.microsoft.com/office/drawing/2014/main" id="{A6B01932-11B4-4A36-A2E9-E7E98C73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0B39B6-907C-443F-BD5C-EC1D46CF6C69}"/>
              </a:ext>
            </a:extLst>
          </p:cNvPr>
          <p:cNvSpPr txBox="1"/>
          <p:nvPr/>
        </p:nvSpPr>
        <p:spPr>
          <a:xfrm>
            <a:off x="1247961" y="1292947"/>
            <a:ext cx="9696077" cy="5715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Alonso-Dos-Santos, M., Soto-Fuentes, Y., y Valderrama-Palma, VA (2020). Determinantes de la lealtad de los usuarios de banca móvil.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Promotion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Management, 26(5), 615-633. https://doi.org/10.1080/10496491.2020.1729315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Bhatti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Akram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H.,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Basit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HM, Khan, AU, Raza, SM y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Naqvi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MB (2020). Tendencias del comercio electrónico durante la pandemia de COVID-19. Revista internacional de comunicación y redes de las generaciones futuras, 13(2), 1449-1452.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Choshin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y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Ghaffari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(2023). El impacto del comercio electrónico en el desempeño de las pymes en un país en desarrollo.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Organizational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Change Management, 36(3), 477-491. https://doi.org/10.1108/JOCM-07-2022-0200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García-Madariaga, J., Moreno-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Gavara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&amp;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Virto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NR (2019). La importancia del marketing digital en el comercio electrónico. Revista de Estudios Económicos y Empresariales, 31, 149-170.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Hasan, R.,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Shams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y Rahman, M. (2021). Adopción de servicios bancarios móviles por parte de los consumidores: un examen empírico de los factores según las etapas de adopción.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Retailing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Consumer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59, 102372. https://doi.org/10.1016/j.jretconser.2020.102372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</a:pP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Kumar, V. y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Raheja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(2021). Adopción del comercio electrónico entre empresas: una investigación empírica de la teoría del comportamiento planificado.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MX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Society</a:t>
            </a:r>
            <a:r>
              <a:rPr lang="es-MX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65, 101575. https://doi.org/10.1016/j.techsoc.2021.101575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endParaRPr lang="es-MX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endParaRPr lang="es-PE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1BCA14-8434-4782-8D14-30E87BA24BBA}"/>
              </a:ext>
            </a:extLst>
          </p:cNvPr>
          <p:cNvGrpSpPr/>
          <p:nvPr/>
        </p:nvGrpSpPr>
        <p:grpSpPr>
          <a:xfrm>
            <a:off x="166656" y="227783"/>
            <a:ext cx="11495378" cy="837382"/>
            <a:chOff x="-999216" y="214799"/>
            <a:chExt cx="11495378" cy="837382"/>
          </a:xfrm>
        </p:grpSpPr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7ED1D868-337C-459D-BD33-6A2C08CFD7F2}"/>
                </a:ext>
              </a:extLst>
            </p:cNvPr>
            <p:cNvSpPr txBox="1">
              <a:spLocks/>
            </p:cNvSpPr>
            <p:nvPr/>
          </p:nvSpPr>
          <p:spPr>
            <a:xfrm>
              <a:off x="-999216" y="214799"/>
              <a:ext cx="11495378" cy="837382"/>
            </a:xfrm>
            <a:prstGeom prst="rect">
              <a:avLst/>
            </a:prstGeom>
          </p:spPr>
          <p:txBody>
            <a:bodyPr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7100" b="1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REFERENCIAS</a:t>
              </a:r>
              <a:endParaRPr lang="es-PE" sz="6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D3C81C4-2C28-4545-90CE-E7270B2FBD94}"/>
                </a:ext>
              </a:extLst>
            </p:cNvPr>
            <p:cNvCxnSpPr/>
            <p:nvPr/>
          </p:nvCxnSpPr>
          <p:spPr>
            <a:xfrm>
              <a:off x="2225606" y="876762"/>
              <a:ext cx="5076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D588DD32-150E-4E1D-80D9-B8CA8276E5C9}"/>
              </a:ext>
            </a:extLst>
          </p:cNvPr>
          <p:cNvSpPr/>
          <p:nvPr/>
        </p:nvSpPr>
        <p:spPr>
          <a:xfrm>
            <a:off x="301028" y="611293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5425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8" r="15708"/>
          <a:stretch/>
        </p:blipFill>
        <p:spPr>
          <a:xfrm>
            <a:off x="-1255385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-283" r="20454" b="283"/>
          <a:stretch/>
        </p:blipFill>
        <p:spPr>
          <a:xfrm>
            <a:off x="1710552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13457067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16399556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19342046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22261088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25227027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4629598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0" t="-292" r="-330" b="292"/>
          <a:stretch/>
        </p:blipFill>
        <p:spPr>
          <a:xfrm>
            <a:off x="7572088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6" t="-292" r="1996" b="292"/>
          <a:stretch/>
        </p:blipFill>
        <p:spPr>
          <a:xfrm>
            <a:off x="10514578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28146069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4" t="-200" r="16116" b="200"/>
          <a:stretch/>
        </p:blipFill>
        <p:spPr>
          <a:xfrm>
            <a:off x="31112005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4197874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34785" y="-196117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34785" y="5138698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52F615BF-B77E-48F1-9EA6-70801B69888A}"/>
              </a:ext>
            </a:extLst>
          </p:cNvPr>
          <p:cNvSpPr/>
          <p:nvPr/>
        </p:nvSpPr>
        <p:spPr>
          <a:xfrm>
            <a:off x="5130128" y="5540630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ALCANCE DEL PROYECTO</a:t>
            </a:r>
          </a:p>
        </p:txBody>
      </p:sp>
    </p:spTree>
    <p:extLst>
      <p:ext uri="{BB962C8B-B14F-4D97-AF65-F5344CB8AC3E}">
        <p14:creationId xmlns:p14="http://schemas.microsoft.com/office/powerpoint/2010/main" val="384639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ila de carpetas">
            <a:extLst>
              <a:ext uri="{FF2B5EF4-FFF2-40B4-BE49-F238E27FC236}">
                <a16:creationId xmlns:a16="http://schemas.microsoft.com/office/drawing/2014/main" id="{A6B01932-11B4-4A36-A2E9-E7E98C73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601BCA14-8434-4782-8D14-30E87BA24BBA}"/>
              </a:ext>
            </a:extLst>
          </p:cNvPr>
          <p:cNvGrpSpPr/>
          <p:nvPr/>
        </p:nvGrpSpPr>
        <p:grpSpPr>
          <a:xfrm>
            <a:off x="364776" y="182063"/>
            <a:ext cx="11495378" cy="837382"/>
            <a:chOff x="-999216" y="214799"/>
            <a:chExt cx="11495378" cy="837382"/>
          </a:xfrm>
        </p:grpSpPr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7ED1D868-337C-459D-BD33-6A2C08CFD7F2}"/>
                </a:ext>
              </a:extLst>
            </p:cNvPr>
            <p:cNvSpPr txBox="1">
              <a:spLocks/>
            </p:cNvSpPr>
            <p:nvPr/>
          </p:nvSpPr>
          <p:spPr>
            <a:xfrm>
              <a:off x="-999216" y="214799"/>
              <a:ext cx="11495378" cy="837382"/>
            </a:xfrm>
            <a:prstGeom prst="rect">
              <a:avLst/>
            </a:prstGeom>
          </p:spPr>
          <p:txBody>
            <a:bodyPr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7100" b="1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ANEXOS</a:t>
              </a:r>
              <a:endParaRPr lang="es-PE" sz="6000" b="1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D3C81C4-2C28-4545-90CE-E7270B2FBD94}"/>
                </a:ext>
              </a:extLst>
            </p:cNvPr>
            <p:cNvCxnSpPr/>
            <p:nvPr/>
          </p:nvCxnSpPr>
          <p:spPr>
            <a:xfrm>
              <a:off x="3124766" y="861522"/>
              <a:ext cx="3204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CBBD725E-1751-4362-8D20-128DD512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44" y="1055186"/>
            <a:ext cx="3426945" cy="24901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Imagen 2" descr="Una mujer con una corona de flores&#10;&#10;Descripción generada automáticamente con confianza media">
            <a:extLst>
              <a:ext uri="{FF2B5EF4-FFF2-40B4-BE49-F238E27FC236}">
                <a16:creationId xmlns:a16="http://schemas.microsoft.com/office/drawing/2014/main" id="{B6B4F814-6433-4C98-B834-3D5F3D1D3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4" y="1171758"/>
            <a:ext cx="2152967" cy="2861681"/>
          </a:xfrm>
          <a:prstGeom prst="rect">
            <a:avLst/>
          </a:prstGeom>
        </p:spPr>
      </p:pic>
      <p:pic>
        <p:nvPicPr>
          <p:cNvPr id="13" name="Imagen 12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4BCE41E-F49C-4B7F-A431-EF2BF6CFFD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"/>
          <a:stretch/>
        </p:blipFill>
        <p:spPr bwMode="auto">
          <a:xfrm>
            <a:off x="5057524" y="3605398"/>
            <a:ext cx="2152968" cy="3040059"/>
          </a:xfrm>
          <a:prstGeom prst="rect">
            <a:avLst/>
          </a:prstGeom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 descr="Texto&#10;&#10;Descripción generada automáticamente con confianza media">
            <a:extLst>
              <a:ext uri="{FF2B5EF4-FFF2-40B4-BE49-F238E27FC236}">
                <a16:creationId xmlns:a16="http://schemas.microsoft.com/office/drawing/2014/main" id="{38805501-90A5-45FF-8120-5CC5F0206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92" y="3609271"/>
            <a:ext cx="2147744" cy="30400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B37F4F26-0084-4BB4-B1CC-020598FCE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20" y="3600874"/>
            <a:ext cx="2147744" cy="30445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n 4" descr="Mujer parada junto a un florero con flores&#10;&#10;Descripción generada automáticamente con confianza media">
            <a:extLst>
              <a:ext uri="{FF2B5EF4-FFF2-40B4-BE49-F238E27FC236}">
                <a16:creationId xmlns:a16="http://schemas.microsoft.com/office/drawing/2014/main" id="{3891F6D8-111F-489A-97A4-06B5BA11B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60" y="1202056"/>
            <a:ext cx="2153415" cy="2861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B67DAC-BA94-4887-A3C8-1EDC1DC5B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98" y="1055185"/>
            <a:ext cx="2747061" cy="249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9" name="Imagen 8" descr="Mujer parada enfrente de una puerta&#10;&#10;Descripción generada automáticamente con confianza media">
            <a:extLst>
              <a:ext uri="{FF2B5EF4-FFF2-40B4-BE49-F238E27FC236}">
                <a16:creationId xmlns:a16="http://schemas.microsoft.com/office/drawing/2014/main" id="{C2A30B28-0909-4899-99F6-8608F57A4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5" b="27334"/>
          <a:stretch/>
        </p:blipFill>
        <p:spPr>
          <a:xfrm>
            <a:off x="831999" y="4185752"/>
            <a:ext cx="3519199" cy="2392190"/>
          </a:xfrm>
          <a:prstGeom prst="rect">
            <a:avLst/>
          </a:prstGeom>
        </p:spPr>
      </p:pic>
      <p:sp>
        <p:nvSpPr>
          <p:cNvPr id="18" name="Rectangle: Rounded Corners 19">
            <a:hlinkClick r:id="rId12" action="ppaction://hlinksldjump"/>
            <a:extLst>
              <a:ext uri="{FF2B5EF4-FFF2-40B4-BE49-F238E27FC236}">
                <a16:creationId xmlns:a16="http://schemas.microsoft.com/office/drawing/2014/main" id="{72EB1363-31F0-417E-96A7-48684C89812E}"/>
              </a:ext>
            </a:extLst>
          </p:cNvPr>
          <p:cNvSpPr/>
          <p:nvPr/>
        </p:nvSpPr>
        <p:spPr>
          <a:xfrm>
            <a:off x="1791465" y="6296295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357786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DAC684-C9BA-4287-8D4E-F5079EF7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D5DB042-8DDF-4277-A20D-AE57F01FC79E}"/>
              </a:ext>
            </a:extLst>
          </p:cNvPr>
          <p:cNvSpPr txBox="1"/>
          <p:nvPr/>
        </p:nvSpPr>
        <p:spPr>
          <a:xfrm>
            <a:off x="1251264" y="242719"/>
            <a:ext cx="916789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20000" dirty="0">
                <a:solidFill>
                  <a:schemeClr val="bg1"/>
                </a:solidFill>
                <a:latin typeface="Oswald" pitchFamily="2" charset="0"/>
              </a:rPr>
              <a:t>MUCHAS</a:t>
            </a:r>
          </a:p>
          <a:p>
            <a:pPr algn="r"/>
            <a:r>
              <a:rPr lang="es-CO" sz="20000" dirty="0">
                <a:solidFill>
                  <a:schemeClr val="bg1"/>
                </a:solidFill>
                <a:latin typeface="Oswald" pitchFamily="2" charset="0"/>
              </a:rPr>
              <a:t> GRACIAS</a:t>
            </a:r>
            <a:endParaRPr lang="en-US" sz="20000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6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id="{45F3F22A-3406-4DA6-BCD6-B7707FA29699}"/>
              </a:ext>
            </a:extLst>
          </p:cNvPr>
          <p:cNvSpPr/>
          <p:nvPr/>
        </p:nvSpPr>
        <p:spPr>
          <a:xfrm>
            <a:off x="10419159" y="6161464"/>
            <a:ext cx="1474595" cy="40366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REGRESAR</a:t>
            </a:r>
          </a:p>
        </p:txBody>
      </p:sp>
    </p:spTree>
    <p:extLst>
      <p:ext uri="{BB962C8B-B14F-4D97-AF65-F5344CB8AC3E}">
        <p14:creationId xmlns:p14="http://schemas.microsoft.com/office/powerpoint/2010/main" val="24009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9" t="-292" r="13517" b="292"/>
          <a:stretch/>
        </p:blipFill>
        <p:spPr>
          <a:xfrm>
            <a:off x="-4159937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 r="12464"/>
          <a:stretch/>
        </p:blipFill>
        <p:spPr>
          <a:xfrm>
            <a:off x="-1194000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10552515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13495004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16437494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19356536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22322475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1725046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0" t="292" r="-330" b="-292"/>
          <a:stretch/>
        </p:blipFill>
        <p:spPr>
          <a:xfrm>
            <a:off x="4667536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6" t="-483" r="1996" b="483"/>
          <a:stretch/>
        </p:blipFill>
        <p:spPr>
          <a:xfrm>
            <a:off x="7610026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25241517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9" t="-200" r="13331" b="200"/>
          <a:stretch/>
        </p:blipFill>
        <p:spPr>
          <a:xfrm>
            <a:off x="28207453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7102426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1D29D1C7-3B67-4E6F-B5BA-F12E74F7C44A}"/>
              </a:ext>
            </a:extLst>
          </p:cNvPr>
          <p:cNvSpPr/>
          <p:nvPr/>
        </p:nvSpPr>
        <p:spPr>
          <a:xfrm>
            <a:off x="5134886" y="5539648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ALTERNATIVAS DE SOLUCIÓN</a:t>
            </a:r>
          </a:p>
        </p:txBody>
      </p:sp>
    </p:spTree>
    <p:extLst>
      <p:ext uri="{BB962C8B-B14F-4D97-AF65-F5344CB8AC3E}">
        <p14:creationId xmlns:p14="http://schemas.microsoft.com/office/powerpoint/2010/main" val="228286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2" t="292" r="12414" b="-292"/>
          <a:stretch/>
        </p:blipFill>
        <p:spPr>
          <a:xfrm>
            <a:off x="-7140150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r="15180"/>
          <a:stretch/>
        </p:blipFill>
        <p:spPr>
          <a:xfrm>
            <a:off x="-4174213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7572302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10514791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13457281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16376323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19342262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1255167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 t="292" r="-14" b="-292"/>
          <a:stretch/>
        </p:blipFill>
        <p:spPr>
          <a:xfrm>
            <a:off x="1687323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8" r="2254"/>
          <a:stretch/>
        </p:blipFill>
        <p:spPr>
          <a:xfrm>
            <a:off x="4629813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22261304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0" t="-583" r="17441" b="583"/>
          <a:stretch/>
        </p:blipFill>
        <p:spPr>
          <a:xfrm>
            <a:off x="25227240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10082639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EEEC4324-D924-4D34-864D-697E3076E933}"/>
              </a:ext>
            </a:extLst>
          </p:cNvPr>
          <p:cNvSpPr/>
          <p:nvPr/>
        </p:nvSpPr>
        <p:spPr>
          <a:xfrm>
            <a:off x="5147102" y="5551885"/>
            <a:ext cx="1953634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PLANIFICACIÓN DEL PROYECTO</a:t>
            </a:r>
          </a:p>
        </p:txBody>
      </p:sp>
    </p:spTree>
    <p:extLst>
      <p:ext uri="{BB962C8B-B14F-4D97-AF65-F5344CB8AC3E}">
        <p14:creationId xmlns:p14="http://schemas.microsoft.com/office/powerpoint/2010/main" val="3773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0" t="875" r="13506" b="-875"/>
          <a:stretch/>
        </p:blipFill>
        <p:spPr>
          <a:xfrm>
            <a:off x="-10062577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12980"/>
          <a:stretch/>
        </p:blipFill>
        <p:spPr>
          <a:xfrm>
            <a:off x="-7096640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4649875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7592364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10534854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13453896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16419835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4177594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3" t="384" r="417" b="-384"/>
          <a:stretch/>
        </p:blipFill>
        <p:spPr>
          <a:xfrm>
            <a:off x="-1235104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t="292" r="2524" b="-292"/>
          <a:stretch/>
        </p:blipFill>
        <p:spPr>
          <a:xfrm>
            <a:off x="1707386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19338877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9" t="-200" r="14801" b="200"/>
          <a:stretch/>
        </p:blipFill>
        <p:spPr>
          <a:xfrm>
            <a:off x="22304813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13005066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15BBB9B1-AECE-4642-A613-E5C3E6136EE7}"/>
              </a:ext>
            </a:extLst>
          </p:cNvPr>
          <p:cNvSpPr/>
          <p:nvPr/>
        </p:nvSpPr>
        <p:spPr>
          <a:xfrm>
            <a:off x="5079354" y="5551885"/>
            <a:ext cx="2089643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ANÁLISIS DE REQUERIMIENTOS</a:t>
            </a:r>
          </a:p>
        </p:txBody>
      </p:sp>
    </p:spTree>
    <p:extLst>
      <p:ext uri="{BB962C8B-B14F-4D97-AF65-F5344CB8AC3E}">
        <p14:creationId xmlns:p14="http://schemas.microsoft.com/office/powerpoint/2010/main" val="336087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6">
            <a:extLst>
              <a:ext uri="{FF2B5EF4-FFF2-40B4-BE49-F238E27FC236}">
                <a16:creationId xmlns:a16="http://schemas.microsoft.com/office/drawing/2014/main" id="{66967D3E-794D-4C6E-90B0-F9DD5AED5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3" r="13593"/>
          <a:stretch/>
        </p:blipFill>
        <p:spPr>
          <a:xfrm>
            <a:off x="-13002065" y="1408478"/>
            <a:ext cx="2743200" cy="4017600"/>
          </a:xfrm>
          <a:prstGeom prst="rect">
            <a:avLst/>
          </a:prstGeom>
        </p:spPr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D2547F53-68F4-4031-B251-D90F4FB6D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4" t="384" r="12726" b="-384"/>
          <a:stretch/>
        </p:blipFill>
        <p:spPr>
          <a:xfrm>
            <a:off x="-10036128" y="1396756"/>
            <a:ext cx="2743200" cy="4017600"/>
          </a:xfrm>
          <a:prstGeom prst="rect">
            <a:avLst/>
          </a:prstGeom>
        </p:spPr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B187E552-AB44-4627-9883-77FBD18E4D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r="15860"/>
          <a:stretch/>
        </p:blipFill>
        <p:spPr>
          <a:xfrm>
            <a:off x="1710387" y="1396760"/>
            <a:ext cx="2743200" cy="4017600"/>
          </a:xfrm>
          <a:prstGeom prst="rect">
            <a:avLst/>
          </a:prstGeom>
        </p:spPr>
      </p:pic>
      <p:pic>
        <p:nvPicPr>
          <p:cNvPr id="81" name="Marcador de posición de imagen 80">
            <a:extLst>
              <a:ext uri="{FF2B5EF4-FFF2-40B4-BE49-F238E27FC236}">
                <a16:creationId xmlns:a16="http://schemas.microsoft.com/office/drawing/2014/main" id="{4E84C2A1-F343-42B6-BA01-C220302E40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b="1220"/>
          <a:stretch/>
        </p:blipFill>
        <p:spPr>
          <a:xfrm>
            <a:off x="4652876" y="1431930"/>
            <a:ext cx="2743200" cy="4017600"/>
          </a:xfrm>
          <a:prstGeom prst="rect">
            <a:avLst/>
          </a:prstGeom>
        </p:spPr>
      </p:pic>
      <p:pic>
        <p:nvPicPr>
          <p:cNvPr id="88" name="Marcador de posición de imagen 87">
            <a:extLst>
              <a:ext uri="{FF2B5EF4-FFF2-40B4-BE49-F238E27FC236}">
                <a16:creationId xmlns:a16="http://schemas.microsoft.com/office/drawing/2014/main" id="{B3D1BC54-D7A0-4EB2-A5B3-104BEFE1BF5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r="11593"/>
          <a:stretch/>
        </p:blipFill>
        <p:spPr>
          <a:xfrm>
            <a:off x="7595366" y="1420208"/>
            <a:ext cx="2743200" cy="4017600"/>
          </a:xfrm>
          <a:prstGeom prst="rect">
            <a:avLst/>
          </a:prstGeom>
        </p:spPr>
      </p:pic>
      <p:pic>
        <p:nvPicPr>
          <p:cNvPr id="92" name="Marcador de posición de imagen 91">
            <a:extLst>
              <a:ext uri="{FF2B5EF4-FFF2-40B4-BE49-F238E27FC236}">
                <a16:creationId xmlns:a16="http://schemas.microsoft.com/office/drawing/2014/main" id="{749E9507-7C5F-4B5F-B3A8-9ED8FF7787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r="28324"/>
          <a:stretch/>
        </p:blipFill>
        <p:spPr>
          <a:xfrm>
            <a:off x="10514408" y="1408486"/>
            <a:ext cx="2743200" cy="4017600"/>
          </a:xfrm>
          <a:prstGeom prst="rect">
            <a:avLst/>
          </a:prstGeom>
        </p:spPr>
      </p:pic>
      <p:pic>
        <p:nvPicPr>
          <p:cNvPr id="102" name="Marcador de posición de imagen 101">
            <a:extLst>
              <a:ext uri="{FF2B5EF4-FFF2-40B4-BE49-F238E27FC236}">
                <a16:creationId xmlns:a16="http://schemas.microsoft.com/office/drawing/2014/main" id="{8E5AE124-C9F2-4C12-A7A5-A578D57A9F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7361"/>
          <a:stretch/>
        </p:blipFill>
        <p:spPr>
          <a:xfrm>
            <a:off x="13480347" y="1396764"/>
            <a:ext cx="2743200" cy="4017600"/>
          </a:xfrm>
          <a:prstGeom prst="rect">
            <a:avLst/>
          </a:prstGeom>
        </p:spPr>
      </p:pic>
      <p:pic>
        <p:nvPicPr>
          <p:cNvPr id="46" name="Marcador de posición de imagen 45">
            <a:extLst>
              <a:ext uri="{FF2B5EF4-FFF2-40B4-BE49-F238E27FC236}">
                <a16:creationId xmlns:a16="http://schemas.microsoft.com/office/drawing/2014/main" id="{E93B7956-1F40-4AC1-BF68-BFFA42503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8126"/>
          <a:stretch/>
        </p:blipFill>
        <p:spPr>
          <a:xfrm>
            <a:off x="-7117082" y="1408480"/>
            <a:ext cx="2743200" cy="4017600"/>
          </a:xfrm>
          <a:prstGeom prst="rect">
            <a:avLst/>
          </a:prstGeom>
        </p:spPr>
      </p:pic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965713B-914A-4266-8B6A-CD40D4AA17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 t="583" r="-14" b="-583"/>
          <a:stretch/>
        </p:blipFill>
        <p:spPr>
          <a:xfrm>
            <a:off x="-4174592" y="1396758"/>
            <a:ext cx="2743200" cy="4017600"/>
          </a:xfrm>
          <a:prstGeom prst="rect">
            <a:avLst/>
          </a:prstGeom>
        </p:spPr>
      </p:pic>
      <p:pic>
        <p:nvPicPr>
          <p:cNvPr id="54" name="Marcador de posición de imagen 52">
            <a:extLst>
              <a:ext uri="{FF2B5EF4-FFF2-40B4-BE49-F238E27FC236}">
                <a16:creationId xmlns:a16="http://schemas.microsoft.com/office/drawing/2014/main" id="{57C31DBF-4767-45BD-A3A7-3B4449E7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8" t="-584" r="2254" b="584"/>
          <a:stretch/>
        </p:blipFill>
        <p:spPr>
          <a:xfrm>
            <a:off x="-1232102" y="1408482"/>
            <a:ext cx="2743200" cy="4017600"/>
          </a:xfrm>
          <a:prstGeom prst="rect">
            <a:avLst/>
          </a:prstGeom>
        </p:spPr>
      </p:pic>
      <p:pic>
        <p:nvPicPr>
          <p:cNvPr id="103" name="Marcador de posición de imagen 102">
            <a:extLst>
              <a:ext uri="{FF2B5EF4-FFF2-40B4-BE49-F238E27FC236}">
                <a16:creationId xmlns:a16="http://schemas.microsoft.com/office/drawing/2014/main" id="{1CADE370-C2CC-4379-911F-8ABF5BD916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/>
        </p:blipFill>
        <p:spPr>
          <a:xfrm>
            <a:off x="16399389" y="1408488"/>
            <a:ext cx="2743200" cy="4017600"/>
          </a:xfrm>
          <a:prstGeom prst="rect">
            <a:avLst/>
          </a:prstGeom>
        </p:spPr>
      </p:pic>
      <p:pic>
        <p:nvPicPr>
          <p:cNvPr id="112" name="Marcador de posición de imagen 111">
            <a:extLst>
              <a:ext uri="{FF2B5EF4-FFF2-40B4-BE49-F238E27FC236}">
                <a16:creationId xmlns:a16="http://schemas.microsoft.com/office/drawing/2014/main" id="{7F48AC5D-2F27-4E30-AD3C-A1DB2D2694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6" t="-200" r="16124" b="200"/>
          <a:stretch/>
        </p:blipFill>
        <p:spPr>
          <a:xfrm>
            <a:off x="19365325" y="1373320"/>
            <a:ext cx="2743200" cy="4017600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E1F24BC-AAD6-4319-A965-AB60D06E4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/>
        </p:blipFill>
        <p:spPr>
          <a:xfrm>
            <a:off x="-15944554" y="1420200"/>
            <a:ext cx="2743200" cy="4017600"/>
          </a:xfrm>
          <a:prstGeom prst="rect">
            <a:avLst/>
          </a:prstGeom>
        </p:spPr>
      </p:pic>
      <p:sp>
        <p:nvSpPr>
          <p:cNvPr id="123" name="Forma libre: forma 122">
            <a:extLst>
              <a:ext uri="{FF2B5EF4-FFF2-40B4-BE49-F238E27FC236}">
                <a16:creationId xmlns:a16="http://schemas.microsoft.com/office/drawing/2014/main" id="{3D22F5A3-3FC2-4B94-B20F-1CA952B5DFE2}"/>
              </a:ext>
            </a:extLst>
          </p:cNvPr>
          <p:cNvSpPr/>
          <p:nvPr/>
        </p:nvSpPr>
        <p:spPr>
          <a:xfrm>
            <a:off x="0" y="2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4" name="Forma libre: forma 123">
            <a:extLst>
              <a:ext uri="{FF2B5EF4-FFF2-40B4-BE49-F238E27FC236}">
                <a16:creationId xmlns:a16="http://schemas.microsoft.com/office/drawing/2014/main" id="{6FD5A273-2E6A-4CDD-91FA-E36C35216E05}"/>
              </a:ext>
            </a:extLst>
          </p:cNvPr>
          <p:cNvSpPr/>
          <p:nvPr/>
        </p:nvSpPr>
        <p:spPr>
          <a:xfrm flipV="1">
            <a:off x="8968" y="5136771"/>
            <a:ext cx="12192000" cy="1739153"/>
          </a:xfrm>
          <a:custGeom>
            <a:avLst/>
            <a:gdLst>
              <a:gd name="connsiteX0" fmla="*/ 0 w 12192000"/>
              <a:gd name="connsiteY0" fmla="*/ 0 h 1739153"/>
              <a:gd name="connsiteX1" fmla="*/ 12192000 w 12192000"/>
              <a:gd name="connsiteY1" fmla="*/ 0 h 1739153"/>
              <a:gd name="connsiteX2" fmla="*/ 12192000 w 12192000"/>
              <a:gd name="connsiteY2" fmla="*/ 1065335 h 1739153"/>
              <a:gd name="connsiteX3" fmla="*/ 12192000 w 12192000"/>
              <a:gd name="connsiteY3" fmla="*/ 1437537 h 1739153"/>
              <a:gd name="connsiteX4" fmla="*/ 12173405 w 12192000"/>
              <a:gd name="connsiteY4" fmla="*/ 1441278 h 1739153"/>
              <a:gd name="connsiteX5" fmla="*/ 6069106 w 12192000"/>
              <a:gd name="connsiteY5" fmla="*/ 1739153 h 1739153"/>
              <a:gd name="connsiteX6" fmla="*/ 243780 w 12192000"/>
              <a:gd name="connsiteY6" fmla="*/ 1483911 h 1739153"/>
              <a:gd name="connsiteX7" fmla="*/ 0 w 12192000"/>
              <a:gd name="connsiteY7" fmla="*/ 1446656 h 1739153"/>
              <a:gd name="connsiteX8" fmla="*/ 0 w 12192000"/>
              <a:gd name="connsiteY8" fmla="*/ 1056821 h 173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739153">
                <a:moveTo>
                  <a:pt x="0" y="0"/>
                </a:moveTo>
                <a:lnTo>
                  <a:pt x="12192000" y="0"/>
                </a:lnTo>
                <a:lnTo>
                  <a:pt x="12192000" y="1065335"/>
                </a:lnTo>
                <a:lnTo>
                  <a:pt x="12192000" y="1437537"/>
                </a:lnTo>
                <a:lnTo>
                  <a:pt x="12173405" y="1441278"/>
                </a:lnTo>
                <a:cubicBezTo>
                  <a:pt x="11167688" y="1616327"/>
                  <a:pt x="8813237" y="1739153"/>
                  <a:pt x="6069106" y="1739153"/>
                </a:cubicBezTo>
                <a:cubicBezTo>
                  <a:pt x="3553653" y="1739153"/>
                  <a:pt x="1365639" y="1635945"/>
                  <a:pt x="243780" y="1483911"/>
                </a:cubicBezTo>
                <a:lnTo>
                  <a:pt x="0" y="1446656"/>
                </a:lnTo>
                <a:lnTo>
                  <a:pt x="0" y="10568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502E2713-A9B4-497C-AC1C-D38B4F116F54}"/>
              </a:ext>
            </a:extLst>
          </p:cNvPr>
          <p:cNvSpPr txBox="1"/>
          <p:nvPr/>
        </p:nvSpPr>
        <p:spPr>
          <a:xfrm>
            <a:off x="2523460" y="673460"/>
            <a:ext cx="714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TABLA DE CONTENIDO</a:t>
            </a:r>
          </a:p>
        </p:txBody>
      </p:sp>
      <p:sp>
        <p:nvSpPr>
          <p:cNvPr id="61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44D75A-D88B-4F91-9AB1-D89D53BCCA1E}"/>
              </a:ext>
            </a:extLst>
          </p:cNvPr>
          <p:cNvSpPr/>
          <p:nvPr/>
        </p:nvSpPr>
        <p:spPr>
          <a:xfrm>
            <a:off x="7293147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Freeform: Shape 5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0889C4-17CA-4EF0-9055-F58CB9B57F05}"/>
              </a:ext>
            </a:extLst>
          </p:cNvPr>
          <p:cNvSpPr/>
          <p:nvPr/>
        </p:nvSpPr>
        <p:spPr>
          <a:xfrm flipH="1">
            <a:off x="4368796" y="5476647"/>
            <a:ext cx="531628" cy="531628"/>
          </a:xfrm>
          <a:custGeom>
            <a:avLst/>
            <a:gdLst>
              <a:gd name="connsiteX0" fmla="*/ 454418 w 723900"/>
              <a:gd name="connsiteY0" fmla="*/ 212340 h 723900"/>
              <a:gd name="connsiteX1" fmla="*/ 597293 w 723900"/>
              <a:gd name="connsiteY1" fmla="*/ 355215 h 723900"/>
              <a:gd name="connsiteX2" fmla="*/ 597293 w 723900"/>
              <a:gd name="connsiteY2" fmla="*/ 368683 h 723900"/>
              <a:gd name="connsiteX3" fmla="*/ 454418 w 723900"/>
              <a:gd name="connsiteY3" fmla="*/ 511558 h 723900"/>
              <a:gd name="connsiteX4" fmla="*/ 454184 w 723900"/>
              <a:gd name="connsiteY4" fmla="*/ 511793 h 723900"/>
              <a:gd name="connsiteX5" fmla="*/ 440716 w 723900"/>
              <a:gd name="connsiteY5" fmla="*/ 511558 h 723900"/>
              <a:gd name="connsiteX6" fmla="*/ 440950 w 723900"/>
              <a:gd name="connsiteY6" fmla="*/ 498090 h 723900"/>
              <a:gd name="connsiteX7" fmla="*/ 567404 w 723900"/>
              <a:gd name="connsiteY7" fmla="*/ 371636 h 723900"/>
              <a:gd name="connsiteX8" fmla="*/ 567432 w 723900"/>
              <a:gd name="connsiteY8" fmla="*/ 371570 h 723900"/>
              <a:gd name="connsiteX9" fmla="*/ 567337 w 723900"/>
              <a:gd name="connsiteY9" fmla="*/ 371474 h 723900"/>
              <a:gd name="connsiteX10" fmla="*/ 127006 w 723900"/>
              <a:gd name="connsiteY10" fmla="*/ 371474 h 723900"/>
              <a:gd name="connsiteX11" fmla="*/ 117481 w 723900"/>
              <a:gd name="connsiteY11" fmla="*/ 361949 h 723900"/>
              <a:gd name="connsiteX12" fmla="*/ 127006 w 723900"/>
              <a:gd name="connsiteY12" fmla="*/ 352424 h 723900"/>
              <a:gd name="connsiteX13" fmla="*/ 567337 w 723900"/>
              <a:gd name="connsiteY13" fmla="*/ 352424 h 723900"/>
              <a:gd name="connsiteX14" fmla="*/ 567404 w 723900"/>
              <a:gd name="connsiteY14" fmla="*/ 352262 h 723900"/>
              <a:gd name="connsiteX15" fmla="*/ 440950 w 723900"/>
              <a:gd name="connsiteY15" fmla="*/ 225808 h 723900"/>
              <a:gd name="connsiteX16" fmla="*/ 440950 w 723900"/>
              <a:gd name="connsiteY16" fmla="*/ 212574 h 723900"/>
              <a:gd name="connsiteX17" fmla="*/ 454418 w 723900"/>
              <a:gd name="connsiteY17" fmla="*/ 212340 h 723900"/>
              <a:gd name="connsiteX18" fmla="*/ 361950 w 723900"/>
              <a:gd name="connsiteY18" fmla="*/ 19050 h 723900"/>
              <a:gd name="connsiteX19" fmla="*/ 19050 w 723900"/>
              <a:gd name="connsiteY19" fmla="*/ 361950 h 723900"/>
              <a:gd name="connsiteX20" fmla="*/ 361950 w 723900"/>
              <a:gd name="connsiteY20" fmla="*/ 704850 h 723900"/>
              <a:gd name="connsiteX21" fmla="*/ 704850 w 723900"/>
              <a:gd name="connsiteY21" fmla="*/ 361950 h 723900"/>
              <a:gd name="connsiteX22" fmla="*/ 361950 w 723900"/>
              <a:gd name="connsiteY22" fmla="*/ 19050 h 723900"/>
              <a:gd name="connsiteX23" fmla="*/ 361950 w 723900"/>
              <a:gd name="connsiteY23" fmla="*/ 0 h 723900"/>
              <a:gd name="connsiteX24" fmla="*/ 723900 w 723900"/>
              <a:gd name="connsiteY24" fmla="*/ 361950 h 723900"/>
              <a:gd name="connsiteX25" fmla="*/ 361950 w 723900"/>
              <a:gd name="connsiteY25" fmla="*/ 723900 h 723900"/>
              <a:gd name="connsiteX26" fmla="*/ 0 w 723900"/>
              <a:gd name="connsiteY26" fmla="*/ 361950 h 723900"/>
              <a:gd name="connsiteX27" fmla="*/ 361950 w 723900"/>
              <a:gd name="connsiteY27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3900" h="723900">
                <a:moveTo>
                  <a:pt x="454418" y="212340"/>
                </a:moveTo>
                <a:lnTo>
                  <a:pt x="597293" y="355215"/>
                </a:lnTo>
                <a:cubicBezTo>
                  <a:pt x="601012" y="358934"/>
                  <a:pt x="601012" y="364964"/>
                  <a:pt x="597293" y="368683"/>
                </a:cubicBezTo>
                <a:lnTo>
                  <a:pt x="454418" y="511558"/>
                </a:lnTo>
                <a:cubicBezTo>
                  <a:pt x="454342" y="511637"/>
                  <a:pt x="454264" y="511715"/>
                  <a:pt x="454184" y="511793"/>
                </a:cubicBezTo>
                <a:cubicBezTo>
                  <a:pt x="450401" y="515447"/>
                  <a:pt x="444370" y="515343"/>
                  <a:pt x="440716" y="511558"/>
                </a:cubicBezTo>
                <a:cubicBezTo>
                  <a:pt x="437061" y="507774"/>
                  <a:pt x="437166" y="501745"/>
                  <a:pt x="440950" y="498090"/>
                </a:cubicBezTo>
                <a:lnTo>
                  <a:pt x="567404" y="371636"/>
                </a:lnTo>
                <a:cubicBezTo>
                  <a:pt x="567421" y="371619"/>
                  <a:pt x="567431" y="371595"/>
                  <a:pt x="567432" y="371570"/>
                </a:cubicBezTo>
                <a:cubicBezTo>
                  <a:pt x="567432" y="371518"/>
                  <a:pt x="567390" y="371475"/>
                  <a:pt x="567337" y="371474"/>
                </a:cubicBezTo>
                <a:lnTo>
                  <a:pt x="127006" y="371474"/>
                </a:lnTo>
                <a:cubicBezTo>
                  <a:pt x="121745" y="371474"/>
                  <a:pt x="117481" y="367210"/>
                  <a:pt x="117481" y="361949"/>
                </a:cubicBezTo>
                <a:cubicBezTo>
                  <a:pt x="117481" y="356688"/>
                  <a:pt x="121745" y="352424"/>
                  <a:pt x="127006" y="352424"/>
                </a:cubicBezTo>
                <a:lnTo>
                  <a:pt x="567337" y="352424"/>
                </a:lnTo>
                <a:cubicBezTo>
                  <a:pt x="567461" y="352424"/>
                  <a:pt x="567490" y="352348"/>
                  <a:pt x="567404" y="352262"/>
                </a:cubicBezTo>
                <a:lnTo>
                  <a:pt x="440950" y="225808"/>
                </a:lnTo>
                <a:cubicBezTo>
                  <a:pt x="437385" y="222117"/>
                  <a:pt x="437385" y="216265"/>
                  <a:pt x="440950" y="212574"/>
                </a:cubicBezTo>
                <a:cubicBezTo>
                  <a:pt x="444605" y="208790"/>
                  <a:pt x="450634" y="208685"/>
                  <a:pt x="454418" y="212340"/>
                </a:cubicBezTo>
                <a:close/>
                <a:moveTo>
                  <a:pt x="361950" y="19050"/>
                </a:moveTo>
                <a:cubicBezTo>
                  <a:pt x="172654" y="19249"/>
                  <a:pt x="19249" y="172654"/>
                  <a:pt x="19050" y="361950"/>
                </a:cubicBezTo>
                <a:cubicBezTo>
                  <a:pt x="19050" y="551328"/>
                  <a:pt x="172571" y="704850"/>
                  <a:pt x="361950" y="704850"/>
                </a:cubicBezTo>
                <a:cubicBezTo>
                  <a:pt x="551328" y="704850"/>
                  <a:pt x="704850" y="551328"/>
                  <a:pt x="704850" y="361950"/>
                </a:cubicBezTo>
                <a:cubicBezTo>
                  <a:pt x="704850" y="172571"/>
                  <a:pt x="551328" y="19050"/>
                  <a:pt x="361950" y="19050"/>
                </a:cubicBezTo>
                <a:close/>
                <a:moveTo>
                  <a:pt x="361950" y="0"/>
                </a:moveTo>
                <a:cubicBezTo>
                  <a:pt x="561849" y="0"/>
                  <a:pt x="723900" y="162051"/>
                  <a:pt x="723900" y="361950"/>
                </a:cubicBez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lose/>
              </a:path>
            </a:pathLst>
          </a:custGeom>
          <a:solidFill>
            <a:srgbClr val="8166EE"/>
          </a:solidFill>
          <a:ln>
            <a:noFill/>
          </a:ln>
          <a:effectLst>
            <a:outerShdw blurRad="546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spc="30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19">
            <a:hlinkClick r:id="rId15" action="ppaction://hlinksldjump"/>
            <a:extLst>
              <a:ext uri="{FF2B5EF4-FFF2-40B4-BE49-F238E27FC236}">
                <a16:creationId xmlns:a16="http://schemas.microsoft.com/office/drawing/2014/main" id="{F57292D2-4838-4DED-971C-AB3500AF3EF1}"/>
              </a:ext>
            </a:extLst>
          </p:cNvPr>
          <p:cNvSpPr/>
          <p:nvPr/>
        </p:nvSpPr>
        <p:spPr>
          <a:xfrm>
            <a:off x="5083755" y="5557234"/>
            <a:ext cx="2042425" cy="403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4000">
                <a:srgbClr val="8166EE"/>
              </a:gs>
              <a:gs pos="28000">
                <a:srgbClr val="B33DF0"/>
              </a:gs>
              <a:gs pos="100000">
                <a:srgbClr val="4B92EB"/>
              </a:gs>
            </a:gsLst>
            <a:lin ang="2700000" scaled="1"/>
            <a:tileRect/>
          </a:gradFill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Poppins" panose="00000500000000000000" pitchFamily="2" charset="0"/>
                <a:cs typeface="Poppins" panose="00000500000000000000" pitchFamily="2" charset="0"/>
              </a:rPr>
              <a:t>ESTRUCTURA DE LA SOLUCIÓN</a:t>
            </a:r>
          </a:p>
        </p:txBody>
      </p:sp>
    </p:spTree>
    <p:extLst>
      <p:ext uri="{BB962C8B-B14F-4D97-AF65-F5344CB8AC3E}">
        <p14:creationId xmlns:p14="http://schemas.microsoft.com/office/powerpoint/2010/main" val="38956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>
            <a:latin typeface="Poppins" panose="00000500000000000000" pitchFamily="2" charset="0"/>
            <a:cs typeface="Poppins" panose="000005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2046</Words>
  <Application>Microsoft Office PowerPoint</Application>
  <PresentationFormat>Panorámica</PresentationFormat>
  <Paragraphs>293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3" baseType="lpstr">
      <vt:lpstr>ADLaM Display</vt:lpstr>
      <vt:lpstr>Arial</vt:lpstr>
      <vt:lpstr>Bahnschrift</vt:lpstr>
      <vt:lpstr>Calibri</vt:lpstr>
      <vt:lpstr>Calibri Light</vt:lpstr>
      <vt:lpstr>Oswald</vt:lpstr>
      <vt:lpstr>Oswald SemiBold</vt:lpstr>
      <vt:lpstr>Poppins</vt:lpstr>
      <vt:lpstr>Poppins ExtraBold</vt:lpstr>
      <vt:lpstr>Times New Roman</vt:lpstr>
      <vt:lpstr>Tw Cen MT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ALUMNO - KIARA MISHELL SANTTI SAAVEDRA</cp:lastModifiedBy>
  <cp:revision>36</cp:revision>
  <dcterms:created xsi:type="dcterms:W3CDTF">2023-10-20T21:44:12Z</dcterms:created>
  <dcterms:modified xsi:type="dcterms:W3CDTF">2024-09-01T04:31:39Z</dcterms:modified>
</cp:coreProperties>
</file>